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6.xml"/><Relationship Id="rId22" Type="http://schemas.openxmlformats.org/officeDocument/2006/relationships/font" Target="fonts/HelveticaNeue-boldItalic.fntdata"/><Relationship Id="rId10" Type="http://schemas.openxmlformats.org/officeDocument/2006/relationships/slide" Target="slides/slide5.xml"/><Relationship Id="rId21"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AHIVq6IS0SqZT_MISIncBD-zIcmIs7FT/view?usp=sharing" TargetMode="External"/><Relationship Id="rId3" Type="http://schemas.openxmlformats.org/officeDocument/2006/relationships/hyperlink" Target="https://drive.google.com/file/d/1qlAGA77ViLqzD8Yw-Gzd67-_oO-_mC5-/view?usp=sharing" TargetMode="External"/><Relationship Id="rId4" Type="http://schemas.openxmlformats.org/officeDocument/2006/relationships/hyperlink" Target="https://drive.google.com/file/d/1UAIW-OiVPtBlQ8JjyH5TbgiKrEroBFp9/view?usp=sharing" TargetMode="External"/><Relationship Id="rId5" Type="http://schemas.openxmlformats.org/officeDocument/2006/relationships/hyperlink" Target="https://drive.google.com/file/d/12Vx_kWwxurfvAeF17kGQmkjoYuh5YGwx/view?usp=sharing" TargetMode="External"/><Relationship Id="rId6" Type="http://schemas.openxmlformats.org/officeDocument/2006/relationships/hyperlink" Target="https://drive.google.com/file/d/1F525sSLcrdIZ293BV6y7SSyeKGlvYOG0/view?usp=sharing" TargetMode="External"/><Relationship Id="rId7" Type="http://schemas.openxmlformats.org/officeDocument/2006/relationships/hyperlink" Target="https://drive.google.com/file/d/1XG_TKfvcrvulR6iPnknGYlPXeAepj7Rp/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WEWashington-Nixon.gi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1907?solr_nav%5Bid%5D=049c98c7c8c3834c4232&amp;solr_nav%5Bpage%5D=0&amp;solr_nav%5Boffset%5D=19"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7"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66601?solr_nav%5Bid%5D=2cc3dbbde6d25c692dc5&amp;solr_nav%5Bpage%5D=1&amp;solr_nav%5Boffset%5D=19"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c.gov/item/87694269/" TargetMode="External"/><Relationship Id="rId3" Type="http://schemas.openxmlformats.org/officeDocument/2006/relationships/hyperlink" Target="https://digdc.dclibrary.org/islandora/object/dcplislandora%3A166601?solr_nav%5Bid%5D=2cc3dbbde6d25c692dc5&amp;solr_nav%5Bpage%5D=1&amp;solr_nav%5Boffset%5D=19"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sa/4.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nstitutioncenter.org/blog/how-philadelphia-lost-the-nations-capital-to-washingt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ridanhistory.com/wp-content/uploads/2016/05/Washington-DC-1800.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Map_of_Washington_and_Alexandria_County_in_1835.jp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93?solr_nav%5Bid%5D=0fda024e47d2dbe0e3fb&amp;solr_nav%5Bpage%5D=0&amp;solr_nav%5Boffset%5D=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2?solr_nav%5Bid%5D=049c98c7c8c3834c4232&amp;solr_nav%5Bpage%5D=0&amp;solr_nav%5Boffset%5D=1"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a timeline of Home Rule events from the establishment of the Nation’s Capital in 1790 through the District of Columbia Home Rule Act of 1973. The events summarize Washington, D.C.’s  journey to Home Rule.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track the events discussed in the lesson on a timeline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summarize the history of Home Rule in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Entrance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Entrance Ticket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Timeline of D.C. Home Rule History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Timeline of D.C. Home Rule History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6"/>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7"/>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SL.11-12.1: Initiate and participate effectively in a range of collaborative discussions (one-on-one, in groups, and teacher-led) with diverse partners on grades 11-12 topics, texts, and issues, building on others' ideas and expressing their own clearly and persuasively.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W.11-12.4: Produce clear and coherent writing in which the development, organization, and style are appropriate to task, purpose, and audience. (Grade-specific expectations for writing types are defined in standards 1-3 above.)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W.11-12.2: Write informative/explanatory texts to examine and convey complex ideas, concepts, and information clearly and accurately through the effective selection, organization, and analysis of content.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RI.11-12.7: Integrate and evaluate multiple sources of information presented in different media or formats (e.g., visually, quantitatively) as well as in words in order to address a question or solve a problem.</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12.DC.22.6: Review the reasons why Washington, D.C. residents do not have voting representation in Congress, and assess the prospects for current efforts to get congressional representation for the District.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12.DC.16: Students identify key milestones and efforts that led to greater self-government and suffrage for Washington, D.C. residents.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D2.Civ.12.9-12. Analyze how people use and challenge local, state, national, and international laws to address a variety of public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D2.Civ.14.9-12. Analyze historical, contemporary, and emerging means of changing societies, promoting the common good, and protecting rights.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68ce3ace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68ce3ace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1967, President Johnson convinced Congress to remove the three-commissioner government to provide Washington D.C. with more opportunity for self-government.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With this change, Washington, D.C. now had a presidentially appointed Mayor-Commissioner, Walter Washington. Unlike all other mayors, Washington had the title of mayor but was not elected by the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change moved the District a step closer to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date on the Timeline of Home Rule History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1967</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Jack E. Kightlinger, White House Photographer / Public domain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68ce3ace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68ce3ace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1970, citizens of Washington D.C. were given the right to elect a representative to Congress for the first time in 100 years.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representative did not have full voting privileges in the House of Representatives but acted as a voting member in the U.S. Congressional committees.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representative could also lobby for their congressional colleagues regarding the District's interests.”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date on the Timeline of Home Rule History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1970</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Woman protesting for Home Rule outside of White House</a:t>
            </a:r>
            <a:r>
              <a:rPr lang="en"/>
              <a:t>. Crain, Darrell C., 1910-1995. Darrell C. Crain, Jr. Photograph Collection. DC Public Library.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68ce3ace5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68ce3ace5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“With the Home Rule Act of 1973, the citizens of Washington, D.C. gained certain powers.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Walter Washington became the first elected Home Rule Mayor of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almost 200 years, Washington, D.C. had the right to elect a mayor.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citizens also had the right to elect a district council. A council is a group of people elected to manage a city or district. This council had the ability to pass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date on the Timeline of Home Rule History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1973</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Walter and Bennetta Washington celebrate on election night</a:t>
            </a:r>
            <a:r>
              <a:rPr lang="en"/>
              <a:t>. Evening Star (Washington, D.C.). Washington Star Photograph Collection. DC Public Library.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68ce3ace5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68ce3ace5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a copy of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are asked to complete a quick-write to the following prompt: “In a few sentences, summarize the history of Home Rule in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a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George Washington takes his oath of office during his inauguration</a:t>
            </a:r>
            <a:r>
              <a:rPr lang="en"/>
              <a:t>. Historic Image Collection. DC Public Library.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the Entrance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“What is Home Rule, and why was Home Rule so important to residents of Washington?”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record their answers on the Entrance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Supporters at the Home Rule Day rally.</a:t>
            </a:r>
            <a:r>
              <a:rPr lang="en"/>
              <a:t> Evening Star (Washington, D.C.). Washington Star Photograph Collection. DC Public Library.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68ce3ace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68ce3ace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the Timeline of Home Rule History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Timeline of Home Rule History completed handout as needed.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Show students where they will keep track of the different events that occurred in Home Rule History.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City of Washington and the Territory of Columbia were established in the year 1790. President George Washington chose the city’s site along the Potomac and Anacostia Rivers.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city was to be distinct and distinguished from the rest of the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Washington appointed Pierre Charles L’Enfant to design the city with a modern grid system that included boulevards and ceremonial spaces. The style of the city was similar to that of L'Enfant's home in Paris, France.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Territory was formed from land that came from Maryland and Virginia, and the residents voted in these two states. President George Washington assigned three commissioners, or government officials, to govern the city.”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date on the Timeline of Home Rule History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1790</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Library of Congress</a:t>
            </a:r>
            <a:r>
              <a:rPr lang="en"/>
              <a:t> Geography and Map Division, Washington, D.C.</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George Washington takes his oath of office during his inauguration</a:t>
            </a:r>
            <a:r>
              <a:rPr lang="en"/>
              <a:t>. Historic Image Collection. DC Public Library.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68ce3ace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68ce3ace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1800, the Capital of the United States moved from Philadelphia to the City of Washington.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From this point, the City of Washington was officially the Nation’s Capital. The Capitol building was not completely constructed at this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date on the Timeline of Home Rule History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1800</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think about this event for a minute. Why do you think the capital was moved from Philadelphia to the City of Washington?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Look at the map to guide your thinking. The red star on the map represents the City of Philadelphia. The blue star represents the City of Washington.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to your partner and discuss your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capital moved south to the City of Washington so that it was closer to the middle of the United States.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Golbez / CC BY-SA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68ce3ace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68ce3ace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Nation’s Capital was moved from Philadelphia to Washington, D.C. for several reasons.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1793, a yellow fever epidemic hit Philadelphia. The area was not thought to be safe.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George Washington, James Madison, and Thomas Jefferson were originally from Virginia, and they saw this as an opportunity for the capital to move closer to their home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Another reason for the move was based on geography. Moving the capital to Washington, D.C. placed it closer to the middle of what was then the United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additional reason for the move was political. The Residence Act of July 16, 1790 moved the Nation's Capital to Washington, D.C. as part of a plan to appease the states who supported slavery because they feared that a capital in the north would support pro-abolitionists.”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How Philadelphia lost the nation’s capital to Washington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68ce3ace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68ce3ace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1802, the citizens of the City of Washington started protesting for self-government. They wanted the opportunity to govern themselves.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Congress gave the City of Washington a charter, which is a document issued by a government that gives rights to a person or group.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Congress also gave them a Council, which is a group of people appointed or elected to make laws. Voters elected the members of Council and then the Council was able to pass laws and determine some taxes.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Congress also allowed the City of Washington to have a mayor; that mayor needed to be appointed by the President.”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date on the Timeline of Home Rule History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1802</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Washington D.C. 1800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68ce3ace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68ce3ace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“After the Civil War, the City of Washington’s population grew very quickly. Even though so many people were living there, the City was not in good shape.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still had dirt roads and problems keeping the city clean.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Congress needed to make a change, especially because the City of Washington was the Nation’s Capital. Congress passed the Organic Act of 1871.</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Organic Act combined Alexandria, Georgetown, and the City of Washington. The area became the District of Columbia. Alexandria was formerly in Virginia. Georgetown was formerly in Maryland.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According to the Constitution, the District was 10 miles square. President Ulysses S. Grant assigned three commissioners, or government officials, to govern the district. This was similar to President George Washington assigning three commissioners to govern the City of Washington in 1790.”</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event on the Timeline of Home Rule History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1871</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Unknown author / Public domain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68ce3ace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68ce3ace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”From 1948 until 1966, the citizens of Washington, D.C. pushed for self-government. Why do you think the citizens would push for self-government?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your prior learning, and make connections between the costumes worn by the protestors, the issue they are protesting, and the Boston Tea Party.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to your partner and discuss your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citizens would want the freedom to make their own laws and choices rather than have Congress and the President make those decisions for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this picture, the protestors are dressed as colonists.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1773, frustration over being taxed without a voice in British Parliament drove the colonists to protest. American colonists dumped 342 chests of tea into Griffin’s Wharf in Boston, Massachusetts.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event became known as the Boston Tea Party. The tea had been imported by the British East India Company. The colonists were protesting taxation without representation.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residents march for home rule in colonial costumes</a:t>
            </a:r>
            <a:r>
              <a:rPr lang="en"/>
              <a:t>. Evening Star (Washington, D.C.). Washington Star Photograph Collection. DC Public Library.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68ce3ace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68ce3ace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“When people in the United States have ideas about laws they would like to see created in our country, they send those ideas to members of the House of Representatives or to the Senate. These are the two parts of the U.S.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Any member of Congress who has an idea for a law can draft a bill. A bill is a written description of a new law, and all laws in the United States begin as bills.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they are introduced to Congress, bills are voted on. If Congress passes a bill, it goes to the President to be signed into law.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Between 1948 to 1966, six bills were introduced in Congress to provide some form of home rule for the District. They never became laws, and the struggle for D.C. Home Rule continued.”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dates and details to the Timeline of Home Rule History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1948 to 1966</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Home rule for Washington, D.C. poster</a:t>
            </a:r>
            <a:r>
              <a:rPr lang="en"/>
              <a:t>. Washingtoniana Ephemera Collection. DC Public Library.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690400" y="1209600"/>
            <a:ext cx="37491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Timeline of D.C. Home Rule History</a:t>
            </a:r>
            <a:endParaRPr sz="5000"/>
          </a:p>
        </p:txBody>
      </p:sp>
      <p:sp>
        <p:nvSpPr>
          <p:cNvPr id="38" name="Google Shape;38;p8"/>
          <p:cNvSpPr txBox="1"/>
          <p:nvPr/>
        </p:nvSpPr>
        <p:spPr>
          <a:xfrm>
            <a:off x="1151346" y="4293625"/>
            <a:ext cx="2827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12, Lesson 4</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rotWithShape="1">
          <a:blip r:embed="rId3">
            <a:alphaModFix/>
          </a:blip>
          <a:srcRect b="0" l="1893" r="0" t="0"/>
          <a:stretch/>
        </p:blipFill>
        <p:spPr>
          <a:xfrm>
            <a:off x="5235175" y="466725"/>
            <a:ext cx="3270675" cy="42100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Timeline of Home Rule History: 1967</a:t>
            </a:r>
            <a:endParaRPr/>
          </a:p>
        </p:txBody>
      </p:sp>
      <p:sp>
        <p:nvSpPr>
          <p:cNvPr id="105" name="Google Shape;105;p17"/>
          <p:cNvSpPr txBox="1"/>
          <p:nvPr/>
        </p:nvSpPr>
        <p:spPr>
          <a:xfrm>
            <a:off x="4760200" y="1519775"/>
            <a:ext cx="3857700" cy="2470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Congress removed the three-commissioner government</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Walter Washington became Mayor-Commissioner</a:t>
            </a:r>
            <a:endParaRPr sz="2200">
              <a:solidFill>
                <a:srgbClr val="005C66"/>
              </a:solidFill>
              <a:latin typeface="Helvetica Neue"/>
              <a:ea typeface="Helvetica Neue"/>
              <a:cs typeface="Helvetica Neue"/>
              <a:sym typeface="Helvetica Neue"/>
            </a:endParaRPr>
          </a:p>
        </p:txBody>
      </p:sp>
      <p:pic>
        <p:nvPicPr>
          <p:cNvPr id="106" name="Google Shape;106;p17"/>
          <p:cNvPicPr preferRelativeResize="0"/>
          <p:nvPr/>
        </p:nvPicPr>
        <p:blipFill>
          <a:blip r:embed="rId3">
            <a:alphaModFix/>
          </a:blip>
          <a:stretch>
            <a:fillRect/>
          </a:stretch>
        </p:blipFill>
        <p:spPr>
          <a:xfrm>
            <a:off x="613925" y="1268575"/>
            <a:ext cx="3857625" cy="33623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Timeline of Home Rule History: 1970</a:t>
            </a:r>
            <a:endParaRPr/>
          </a:p>
        </p:txBody>
      </p:sp>
      <p:sp>
        <p:nvSpPr>
          <p:cNvPr id="112" name="Google Shape;112;p18"/>
          <p:cNvSpPr txBox="1"/>
          <p:nvPr/>
        </p:nvSpPr>
        <p:spPr>
          <a:xfrm>
            <a:off x="580925" y="1154263"/>
            <a:ext cx="4393200" cy="3249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D.C. citizens earned the right to elect a representative to Congress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Representative could not vote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First time in 100 years that Washingtonians had the chance to elect a representative to Congress</a:t>
            </a:r>
            <a:endParaRPr sz="2200">
              <a:solidFill>
                <a:srgbClr val="005C66"/>
              </a:solidFill>
              <a:latin typeface="Helvetica Neue"/>
              <a:ea typeface="Helvetica Neue"/>
              <a:cs typeface="Helvetica Neue"/>
              <a:sym typeface="Helvetica Neue"/>
            </a:endParaRPr>
          </a:p>
        </p:txBody>
      </p:sp>
      <p:pic>
        <p:nvPicPr>
          <p:cNvPr id="113" name="Google Shape;113;p18"/>
          <p:cNvPicPr preferRelativeResize="0"/>
          <p:nvPr/>
        </p:nvPicPr>
        <p:blipFill>
          <a:blip r:embed="rId3">
            <a:alphaModFix/>
          </a:blip>
          <a:stretch>
            <a:fillRect/>
          </a:stretch>
        </p:blipFill>
        <p:spPr>
          <a:xfrm>
            <a:off x="5275925" y="1151338"/>
            <a:ext cx="3245250" cy="364452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Timeline of Home Rule History: 1973</a:t>
            </a:r>
            <a:endParaRPr/>
          </a:p>
        </p:txBody>
      </p:sp>
      <p:sp>
        <p:nvSpPr>
          <p:cNvPr id="119" name="Google Shape;119;p19"/>
          <p:cNvSpPr txBox="1"/>
          <p:nvPr/>
        </p:nvSpPr>
        <p:spPr>
          <a:xfrm>
            <a:off x="5130800" y="1128225"/>
            <a:ext cx="3504000" cy="3249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The District of Columbia Home Rule Act became a United States federal law</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Walter Washington became the first Home Rule Mayor of Washington, D.C.</a:t>
            </a:r>
            <a:endParaRPr sz="2200">
              <a:solidFill>
                <a:srgbClr val="005C66"/>
              </a:solidFill>
              <a:latin typeface="Helvetica Neue"/>
              <a:ea typeface="Helvetica Neue"/>
              <a:cs typeface="Helvetica Neue"/>
              <a:sym typeface="Helvetica Neue"/>
            </a:endParaRPr>
          </a:p>
        </p:txBody>
      </p:sp>
      <p:pic>
        <p:nvPicPr>
          <p:cNvPr id="120" name="Google Shape;120;p19"/>
          <p:cNvPicPr preferRelativeResize="0"/>
          <p:nvPr/>
        </p:nvPicPr>
        <p:blipFill>
          <a:blip r:embed="rId3">
            <a:alphaModFix/>
          </a:blip>
          <a:stretch>
            <a:fillRect/>
          </a:stretch>
        </p:blipFill>
        <p:spPr>
          <a:xfrm>
            <a:off x="715575" y="1080675"/>
            <a:ext cx="4048125" cy="37338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26" name="Google Shape;126;p20"/>
          <p:cNvSpPr/>
          <p:nvPr/>
        </p:nvSpPr>
        <p:spPr>
          <a:xfrm>
            <a:off x="348450" y="974475"/>
            <a:ext cx="8262000" cy="892800"/>
          </a:xfrm>
          <a:prstGeom prst="wedgeRoundRectCallout">
            <a:avLst>
              <a:gd fmla="val 53229" name="adj1"/>
              <a:gd fmla="val 45027" name="adj2"/>
              <a:gd fmla="val 0" name="adj3"/>
            </a:avLst>
          </a:prstGeom>
          <a:solidFill>
            <a:srgbClr val="0097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Summarize the history of Home Rule in Washington, D.C.</a:t>
            </a:r>
            <a:endParaRPr sz="2400">
              <a:solidFill>
                <a:srgbClr val="000000"/>
              </a:solidFill>
            </a:endParaRPr>
          </a:p>
        </p:txBody>
      </p:sp>
      <p:pic>
        <p:nvPicPr>
          <p:cNvPr id="127" name="Google Shape;127;p20"/>
          <p:cNvPicPr preferRelativeResize="0"/>
          <p:nvPr/>
        </p:nvPicPr>
        <p:blipFill>
          <a:blip r:embed="rId3">
            <a:alphaModFix/>
          </a:blip>
          <a:stretch>
            <a:fillRect/>
          </a:stretch>
        </p:blipFill>
        <p:spPr>
          <a:xfrm>
            <a:off x="2358313" y="1992325"/>
            <a:ext cx="4242273" cy="28379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45" name="Google Shape;45;p9"/>
          <p:cNvSpPr/>
          <p:nvPr/>
        </p:nvSpPr>
        <p:spPr>
          <a:xfrm>
            <a:off x="4697975" y="1255350"/>
            <a:ext cx="3957000" cy="2271900"/>
          </a:xfrm>
          <a:prstGeom prst="wedgeRoundRectCallout">
            <a:avLst>
              <a:gd fmla="val -37641" name="adj1"/>
              <a:gd fmla="val 68262"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What is Home Rule, and why was Home Rule so important to residents of Washington?</a:t>
            </a:r>
            <a:endParaRPr sz="2400">
              <a:solidFill>
                <a:srgbClr val="000000"/>
              </a:solidFill>
            </a:endParaRPr>
          </a:p>
        </p:txBody>
      </p:sp>
      <p:pic>
        <p:nvPicPr>
          <p:cNvPr id="46" name="Google Shape;46;p9"/>
          <p:cNvPicPr preferRelativeResize="0"/>
          <p:nvPr/>
        </p:nvPicPr>
        <p:blipFill>
          <a:blip r:embed="rId3">
            <a:alphaModFix/>
          </a:blip>
          <a:stretch>
            <a:fillRect/>
          </a:stretch>
        </p:blipFill>
        <p:spPr>
          <a:xfrm>
            <a:off x="1061024" y="1062700"/>
            <a:ext cx="2906525" cy="3735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Timeline of Home Rule History: 1790</a:t>
            </a:r>
            <a:endParaRPr/>
          </a:p>
        </p:txBody>
      </p:sp>
      <p:sp>
        <p:nvSpPr>
          <p:cNvPr id="52" name="Google Shape;52;p10"/>
          <p:cNvSpPr txBox="1"/>
          <p:nvPr/>
        </p:nvSpPr>
        <p:spPr>
          <a:xfrm>
            <a:off x="648600" y="1436975"/>
            <a:ext cx="4986300" cy="285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City of Washington and the Territory of Columbia established</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City had a modern design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Territory formed from land that came from Maryland and Virginia</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Three commissioners governed the city</a:t>
            </a:r>
            <a:endParaRPr sz="2200">
              <a:solidFill>
                <a:srgbClr val="005C66"/>
              </a:solidFill>
              <a:latin typeface="Helvetica Neue"/>
              <a:ea typeface="Helvetica Neue"/>
              <a:cs typeface="Helvetica Neue"/>
              <a:sym typeface="Helvetica Neue"/>
            </a:endParaRPr>
          </a:p>
        </p:txBody>
      </p:sp>
      <p:pic>
        <p:nvPicPr>
          <p:cNvPr id="53" name="Google Shape;53;p10"/>
          <p:cNvPicPr preferRelativeResize="0"/>
          <p:nvPr/>
        </p:nvPicPr>
        <p:blipFill>
          <a:blip r:embed="rId3">
            <a:alphaModFix/>
          </a:blip>
          <a:stretch>
            <a:fillRect/>
          </a:stretch>
        </p:blipFill>
        <p:spPr>
          <a:xfrm>
            <a:off x="5834800" y="1061813"/>
            <a:ext cx="2559675" cy="1883750"/>
          </a:xfrm>
          <a:prstGeom prst="rect">
            <a:avLst/>
          </a:prstGeom>
          <a:noFill/>
          <a:ln cap="flat" cmpd="sng" w="19050">
            <a:solidFill>
              <a:schemeClr val="dk2"/>
            </a:solidFill>
            <a:prstDash val="solid"/>
            <a:round/>
            <a:headEnd len="sm" w="sm" type="none"/>
            <a:tailEnd len="sm" w="sm" type="none"/>
          </a:ln>
        </p:spPr>
      </p:pic>
      <p:pic>
        <p:nvPicPr>
          <p:cNvPr id="54" name="Google Shape;54;p10"/>
          <p:cNvPicPr preferRelativeResize="0"/>
          <p:nvPr/>
        </p:nvPicPr>
        <p:blipFill>
          <a:blip r:embed="rId4">
            <a:alphaModFix/>
          </a:blip>
          <a:stretch>
            <a:fillRect/>
          </a:stretch>
        </p:blipFill>
        <p:spPr>
          <a:xfrm>
            <a:off x="5834800" y="3081750"/>
            <a:ext cx="2559675" cy="1714982"/>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Timeline of Home Rule History: 1800</a:t>
            </a:r>
            <a:endParaRPr/>
          </a:p>
        </p:txBody>
      </p:sp>
      <p:sp>
        <p:nvSpPr>
          <p:cNvPr id="60" name="Google Shape;60;p11"/>
          <p:cNvSpPr/>
          <p:nvPr/>
        </p:nvSpPr>
        <p:spPr>
          <a:xfrm>
            <a:off x="4033175" y="3226575"/>
            <a:ext cx="4564500" cy="1404600"/>
          </a:xfrm>
          <a:prstGeom prst="wedgeRoundRectCallout">
            <a:avLst>
              <a:gd fmla="val -27418" name="adj1"/>
              <a:gd fmla="val -68268" name="adj2"/>
              <a:gd fmla="val 0" name="adj3"/>
            </a:avLst>
          </a:prstGeom>
          <a:solidFill>
            <a:srgbClr val="0097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Why do you think the capital was moved from Philadelphia to the City of Washington?</a:t>
            </a:r>
            <a:endParaRPr sz="2200">
              <a:solidFill>
                <a:srgbClr val="000000"/>
              </a:solidFill>
            </a:endParaRPr>
          </a:p>
        </p:txBody>
      </p:sp>
      <p:pic>
        <p:nvPicPr>
          <p:cNvPr id="61" name="Google Shape;61;p11"/>
          <p:cNvPicPr preferRelativeResize="0"/>
          <p:nvPr/>
        </p:nvPicPr>
        <p:blipFill>
          <a:blip r:embed="rId3">
            <a:alphaModFix/>
          </a:blip>
          <a:stretch>
            <a:fillRect/>
          </a:stretch>
        </p:blipFill>
        <p:spPr>
          <a:xfrm>
            <a:off x="670150" y="1047875"/>
            <a:ext cx="2981675" cy="3735750"/>
          </a:xfrm>
          <a:prstGeom prst="rect">
            <a:avLst/>
          </a:prstGeom>
          <a:noFill/>
          <a:ln cap="flat" cmpd="sng" w="19050">
            <a:solidFill>
              <a:schemeClr val="dk2"/>
            </a:solidFill>
            <a:prstDash val="solid"/>
            <a:round/>
            <a:headEnd len="sm" w="sm" type="none"/>
            <a:tailEnd len="sm" w="sm" type="none"/>
          </a:ln>
        </p:spPr>
      </p:pic>
      <p:sp>
        <p:nvSpPr>
          <p:cNvPr id="62" name="Google Shape;62;p11"/>
          <p:cNvSpPr txBox="1"/>
          <p:nvPr/>
        </p:nvSpPr>
        <p:spPr>
          <a:xfrm>
            <a:off x="4187675" y="1126825"/>
            <a:ext cx="4255500" cy="1302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Capital of the United States moved from Philadelphia to the City of Washington</a:t>
            </a:r>
            <a:endParaRPr sz="2200">
              <a:solidFill>
                <a:srgbClr val="005C66"/>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Timeline of Home Rule History: 1800</a:t>
            </a:r>
            <a:endParaRPr/>
          </a:p>
        </p:txBody>
      </p:sp>
      <p:sp>
        <p:nvSpPr>
          <p:cNvPr id="68" name="Google Shape;68;p12"/>
          <p:cNvSpPr txBox="1"/>
          <p:nvPr/>
        </p:nvSpPr>
        <p:spPr>
          <a:xfrm>
            <a:off x="203700" y="1096525"/>
            <a:ext cx="86160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400">
                <a:solidFill>
                  <a:srgbClr val="005C66"/>
                </a:solidFill>
                <a:latin typeface="Helvetica Neue"/>
                <a:ea typeface="Helvetica Neue"/>
                <a:cs typeface="Helvetica Neue"/>
                <a:sym typeface="Helvetica Neue"/>
              </a:rPr>
              <a:t>Moving the Capital from Philadelphia to Washington, D.C.</a:t>
            </a:r>
            <a:endParaRPr b="1" sz="2400">
              <a:solidFill>
                <a:srgbClr val="005C66"/>
              </a:solidFill>
              <a:latin typeface="Helvetica Neue"/>
              <a:ea typeface="Helvetica Neue"/>
              <a:cs typeface="Helvetica Neue"/>
              <a:sym typeface="Helvetica Neue"/>
            </a:endParaRPr>
          </a:p>
        </p:txBody>
      </p:sp>
      <p:sp>
        <p:nvSpPr>
          <p:cNvPr id="69" name="Google Shape;69;p12"/>
          <p:cNvSpPr txBox="1"/>
          <p:nvPr/>
        </p:nvSpPr>
        <p:spPr>
          <a:xfrm>
            <a:off x="446350" y="2017100"/>
            <a:ext cx="3688500" cy="24705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Yellow fever epidemic in Philadelphia</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Geographical center of the country</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Residence Act of July 16, 1790</a:t>
            </a:r>
            <a:endParaRPr sz="2200">
              <a:solidFill>
                <a:srgbClr val="005C66"/>
              </a:solidFill>
              <a:latin typeface="Helvetica Neue"/>
              <a:ea typeface="Helvetica Neue"/>
              <a:cs typeface="Helvetica Neue"/>
              <a:sym typeface="Helvetica Neue"/>
            </a:endParaRPr>
          </a:p>
        </p:txBody>
      </p:sp>
      <p:pic>
        <p:nvPicPr>
          <p:cNvPr id="70" name="Google Shape;70;p12"/>
          <p:cNvPicPr preferRelativeResize="0"/>
          <p:nvPr/>
        </p:nvPicPr>
        <p:blipFill>
          <a:blip r:embed="rId3">
            <a:alphaModFix/>
          </a:blip>
          <a:stretch>
            <a:fillRect/>
          </a:stretch>
        </p:blipFill>
        <p:spPr>
          <a:xfrm>
            <a:off x="4390850" y="1976000"/>
            <a:ext cx="4343400" cy="2552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Timeline of Home Rule History: 1802</a:t>
            </a:r>
            <a:endParaRPr/>
          </a:p>
        </p:txBody>
      </p:sp>
      <p:sp>
        <p:nvSpPr>
          <p:cNvPr id="76" name="Google Shape;76;p13"/>
          <p:cNvSpPr txBox="1"/>
          <p:nvPr/>
        </p:nvSpPr>
        <p:spPr>
          <a:xfrm>
            <a:off x="3654900" y="907675"/>
            <a:ext cx="5288700" cy="3638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Citizens protested for self-government</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Congress gave the City of Washington a charter and a Council</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Voters elected Council</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Council passed local laws and determined some taxes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President gave the City of Washington a mayor</a:t>
            </a:r>
            <a:endParaRPr sz="2200">
              <a:solidFill>
                <a:srgbClr val="005C66"/>
              </a:solidFill>
              <a:latin typeface="Helvetica Neue"/>
              <a:ea typeface="Helvetica Neue"/>
              <a:cs typeface="Helvetica Neue"/>
              <a:sym typeface="Helvetica Neue"/>
            </a:endParaRPr>
          </a:p>
        </p:txBody>
      </p:sp>
      <p:pic>
        <p:nvPicPr>
          <p:cNvPr id="77" name="Google Shape;77;p13"/>
          <p:cNvPicPr preferRelativeResize="0"/>
          <p:nvPr/>
        </p:nvPicPr>
        <p:blipFill>
          <a:blip r:embed="rId3">
            <a:alphaModFix/>
          </a:blip>
          <a:stretch>
            <a:fillRect/>
          </a:stretch>
        </p:blipFill>
        <p:spPr>
          <a:xfrm>
            <a:off x="311700" y="1781700"/>
            <a:ext cx="3098125" cy="22800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Organic Act of 1871</a:t>
            </a:r>
            <a:endParaRPr/>
          </a:p>
        </p:txBody>
      </p:sp>
      <p:sp>
        <p:nvSpPr>
          <p:cNvPr id="83" name="Google Shape;83;p14"/>
          <p:cNvSpPr txBox="1"/>
          <p:nvPr/>
        </p:nvSpPr>
        <p:spPr>
          <a:xfrm>
            <a:off x="746800" y="1310413"/>
            <a:ext cx="4353300" cy="285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Combined Alexandria, Georgetown, and the City of Washington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Became District of Columbia</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District was 10 miles square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Three commissioners governed</a:t>
            </a:r>
            <a:endParaRPr sz="2200">
              <a:solidFill>
                <a:srgbClr val="005C66"/>
              </a:solidFill>
              <a:latin typeface="Helvetica Neue"/>
              <a:ea typeface="Helvetica Neue"/>
              <a:cs typeface="Helvetica Neue"/>
              <a:sym typeface="Helvetica Neue"/>
            </a:endParaRPr>
          </a:p>
        </p:txBody>
      </p:sp>
      <p:pic>
        <p:nvPicPr>
          <p:cNvPr id="84" name="Google Shape;84;p14"/>
          <p:cNvPicPr preferRelativeResize="0"/>
          <p:nvPr/>
        </p:nvPicPr>
        <p:blipFill>
          <a:blip r:embed="rId3">
            <a:alphaModFix/>
          </a:blip>
          <a:stretch>
            <a:fillRect/>
          </a:stretch>
        </p:blipFill>
        <p:spPr>
          <a:xfrm>
            <a:off x="5542674" y="1045026"/>
            <a:ext cx="2871525" cy="37800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90" name="Google Shape;90;p15"/>
          <p:cNvSpPr/>
          <p:nvPr/>
        </p:nvSpPr>
        <p:spPr>
          <a:xfrm>
            <a:off x="4746475" y="543975"/>
            <a:ext cx="3633000" cy="1427100"/>
          </a:xfrm>
          <a:prstGeom prst="wedgeRoundRectCallout">
            <a:avLst>
              <a:gd fmla="val -29390" name="adj1"/>
              <a:gd fmla="val 6765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Why did the citizens of Washington, D.C. push for self-government?</a:t>
            </a:r>
            <a:endParaRPr sz="2200">
              <a:solidFill>
                <a:srgbClr val="000000"/>
              </a:solidFill>
            </a:endParaRPr>
          </a:p>
        </p:txBody>
      </p:sp>
      <p:pic>
        <p:nvPicPr>
          <p:cNvPr id="91" name="Google Shape;91;p15"/>
          <p:cNvPicPr preferRelativeResize="0"/>
          <p:nvPr/>
        </p:nvPicPr>
        <p:blipFill rotWithShape="1">
          <a:blip r:embed="rId3">
            <a:alphaModFix/>
          </a:blip>
          <a:srcRect b="0" l="1826" r="0" t="0"/>
          <a:stretch/>
        </p:blipFill>
        <p:spPr>
          <a:xfrm>
            <a:off x="845375" y="992950"/>
            <a:ext cx="2954975" cy="3801299"/>
          </a:xfrm>
          <a:prstGeom prst="rect">
            <a:avLst/>
          </a:prstGeom>
          <a:noFill/>
          <a:ln cap="flat" cmpd="sng" w="19050">
            <a:solidFill>
              <a:schemeClr val="dk2"/>
            </a:solidFill>
            <a:prstDash val="solid"/>
            <a:round/>
            <a:headEnd len="sm" w="sm" type="none"/>
            <a:tailEnd len="sm" w="sm" type="none"/>
          </a:ln>
        </p:spPr>
      </p:pic>
      <p:sp>
        <p:nvSpPr>
          <p:cNvPr id="92" name="Google Shape;92;p15"/>
          <p:cNvSpPr txBox="1"/>
          <p:nvPr/>
        </p:nvSpPr>
        <p:spPr>
          <a:xfrm>
            <a:off x="4369825" y="2344850"/>
            <a:ext cx="4386300" cy="24705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Consider your prior learning, and make connections between the costumes worn by the protestors, the issue they are protesting, and the Boston Tea Party.</a:t>
            </a:r>
            <a:endParaRPr sz="2200">
              <a:solidFill>
                <a:srgbClr val="005C66"/>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Timeline of Home Rule History: 1948 to 1966</a:t>
            </a:r>
            <a:endParaRPr/>
          </a:p>
        </p:txBody>
      </p:sp>
      <p:sp>
        <p:nvSpPr>
          <p:cNvPr id="98" name="Google Shape;98;p16"/>
          <p:cNvSpPr txBox="1"/>
          <p:nvPr/>
        </p:nvSpPr>
        <p:spPr>
          <a:xfrm>
            <a:off x="1076450" y="1840025"/>
            <a:ext cx="3888300" cy="2081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Home Rule bills introduced in Congress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None of the bills passed</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Struggle for D.C. Home Rule continued</a:t>
            </a:r>
            <a:endParaRPr sz="2200">
              <a:solidFill>
                <a:srgbClr val="005C66"/>
              </a:solidFill>
              <a:latin typeface="Helvetica Neue"/>
              <a:ea typeface="Helvetica Neue"/>
              <a:cs typeface="Helvetica Neue"/>
              <a:sym typeface="Helvetica Neue"/>
            </a:endParaRPr>
          </a:p>
        </p:txBody>
      </p:sp>
      <p:pic>
        <p:nvPicPr>
          <p:cNvPr id="99" name="Google Shape;99;p16"/>
          <p:cNvPicPr preferRelativeResize="0"/>
          <p:nvPr/>
        </p:nvPicPr>
        <p:blipFill>
          <a:blip r:embed="rId3">
            <a:alphaModFix/>
          </a:blip>
          <a:stretch>
            <a:fillRect/>
          </a:stretch>
        </p:blipFill>
        <p:spPr>
          <a:xfrm>
            <a:off x="5384050" y="1207538"/>
            <a:ext cx="2694755" cy="3481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