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Helvetica Neue"/>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11" Type="http://schemas.openxmlformats.org/officeDocument/2006/relationships/slide" Target="slides/slide6.xml"/><Relationship Id="rId22" Type="http://schemas.openxmlformats.org/officeDocument/2006/relationships/font" Target="fonts/HelveticaNeue-boldItalic.fntdata"/><Relationship Id="rId10" Type="http://schemas.openxmlformats.org/officeDocument/2006/relationships/slide" Target="slides/slide5.xml"/><Relationship Id="rId21" Type="http://schemas.openxmlformats.org/officeDocument/2006/relationships/font" Target="fonts/HelveticaNeue-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oOa9lV1Bw3FANB3EqyJ1X9--5CK_OY95/view?usp=sharing" TargetMode="External"/><Relationship Id="rId3" Type="http://schemas.openxmlformats.org/officeDocument/2006/relationships/hyperlink" Target="https://drive.google.com/file/d/1OqWiQf-e_qGTz_qlxH50CivotNF10vtF/view?usp=sharing" TargetMode="External"/><Relationship Id="rId4" Type="http://schemas.openxmlformats.org/officeDocument/2006/relationships/hyperlink" Target="https://drive.google.com/file/d/1fLFKgYqT4LytYwQmC0W11xi8v5wdwq2u/view?usp=sharing" TargetMode="External"/><Relationship Id="rId5" Type="http://schemas.openxmlformats.org/officeDocument/2006/relationships/hyperlink" Target="https://drive.google.com/file/d/1QqGxYzFDWChw1z_Rf9XrFWg6fU7FgYeI/view?usp=sharing" TargetMode="External"/><Relationship Id="rId6" Type="http://schemas.openxmlformats.org/officeDocument/2006/relationships/hyperlink" Target="https://drive.google.com/file/d/1OpPzMIzCpuAfMnbxYnCFB9StKhe2syIe/view?usp=sharing" TargetMode="External"/><Relationship Id="rId7" Type="http://schemas.openxmlformats.org/officeDocument/2006/relationships/hyperlink" Target="https://drive.google.com/file/d/1wOw6xIc8y3hUM4PN_X4axy5go0InYyt9/view?usp=sharing" TargetMode="External"/><Relationship Id="rId8" Type="http://schemas.openxmlformats.org/officeDocument/2006/relationships/hyperlink" Target="https://drive.google.com/file/d/1zddsrJfeV-d5tKOBUzXHREF972h_wEQc/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17?solr_nav%5Bid%5D=8b1bcaacfe2dd3673589&amp;solr_nav%5Bpage%5D=0&amp;solr_nav%5Boffset%5D=10"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1"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7997?solr_nav%5Bid%5D=4821a7e7cde0c3c70b2e&amp;solr_nav%5Bpage%5D=0&amp;solr_nav%5Boffset%5D=1"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library.org/node/33972"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post.com/news/post-politics/wp/2014/05/21/the-fight-lbj-could-not-win-d-c-home-rul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71900?solr_nav%5Bid%5D=517e46dc85d417c271c0&amp;solr_nav%5Bpage%5D=0&amp;solr_nav%5Boffset%5D=2"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7996?solr_nav%5Bid%5D=049c98c7c8c3834c4232&amp;solr_nav%5Bpage%5D=0&amp;solr_nav%5Boffset%5D=3"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This lesson focuses on early advocates for Washington, D.C. Home Rule.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Students . .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identify specific leaders who supported Washington, D.C.'s independence including Dr. Martin Luther King, Jr., President Lyndon Baines Johnson, and Walter Washington.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express their understanding with an exit ticket.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Entrance Ticket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Entrance Ticket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Support for Washington, D.C. Independence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5"/>
              </a:rPr>
              <a:t>Support for Washington, D.C. Independence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6"/>
              </a:rPr>
              <a:t>Exit Ticket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7"/>
              </a:rPr>
              <a:t>Exit Ticket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8"/>
              </a:rPr>
              <a:t>Capital Takes Dr. King to its Heart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SL.11-12.1: Initiate and participate effectively in a range of collaborative discussions (one-on-one, in groups, and teacher-led) with diverse partners on grades 11-12 topics, texts, and issues, building on others' ideas and expressing their own clearly and persuasively.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W.11-12.4: Produce clear and coherent writing in which the development, organization, and style are appropriate to task, purpose, and audience. (Grade-specific expectations for writing types are defined in standards 1-3 above.)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W.11-12.2: Write informative/explanatory texts to examine and convey complex ideas, concepts, and information clearly and accurately through the effective selection, organization, and analysis of content.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RI.11-12.7: Integrate and evaluate multiple sources of information presented in different media or formats (e.g., visually, quantitatively) as well as in words in order to address a question or solve a problem.</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12.DC.16: Students identify key milestones 1 and efforts that led greater self-government and suffrage for Washington, D.C. residents.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12.DC.17: Students identify key people 2 who were civic and political leaders in Washington, D.C. during the second half of the 20th century.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12.DC.22.6: Review the reasons why Washington, D.C. residents do not have voting representation in Congress, and assess the prospects for current efforts to get congressional representation for the District.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D2.Civ.3.9-12. Analyze the impact of constitutions, laws, treaties, and international agreements on the maintenance of national and international order.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D2.Civ.4.9-12. Explain how the U.S. Constitution establishes a system of government that has powers, responsibilities, and limits that have changed over time and that are still contested.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D2.Civ.12.9-12. Analyze how people use and challenge local, state, national, and international laws to address a variety of public issues.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D2.Civ.14.9-12. Analyze historical, contemporary, and emerging means of changing societies, promoting the common good, and protecting rights.</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7182ab348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7182ab348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“As a result of President Johnson’s efforts, Congress named Walter Washington the mayor-commissioner of Washington, D.C. in 1967.</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Even though Congress was still ultimately responsible for Washington D.C.’s budget and had the ability to veto laws, President Johnson believed that the position of mayor-commissioner would represent a move toward genuine home rule.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Despite Washington being appointed mayor-commissioner by the President rather than voted in by the people, Washington, D.C. had achieved a form of self-governance.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was a significant step toward Home Rule. Unfortunately, President Johnson did not live to see the passing of the District of Columbia Home Rule Act of 1973.”</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should add the following information to their Supporters of Washington, D.C. Independence (blank) handout: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Sought self-government for Washington, D.C.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Worked toward D.C. Home Rule legislation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Created the position of mayor-commissioner in 1967</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e7182ab348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e7182ab348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“Walter Washington was an American politician who played several important roles in the history of Washington, D.C. Home Rule.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President Johnson appointed him Mayor-Commissioner in 1967. In 1975, after the passing of the District of Columbia Home Rule Act, Walter Washington became the first elected Home Rule Mayor of Washington, D.C.”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Walter and Bennetta Washington celebrate on election night</a:t>
            </a:r>
            <a:r>
              <a:rPr lang="en"/>
              <a:t>. Evening Star (Washington, D.C.). Washington Star Photograph Collection. DC Public Library.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e7182ab348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e7182ab348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“As the very first mayor of Washington, D.C., Washington had to make decisions and choices without the ability to use previous leadership as a guide, and that would later impact future mayors.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Because of his strong leadership and his service to the residents of Washington, D.C., he paved the way for future leaders of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should add the following information to their Supporters of Washington, D.C. Independence (blank) handout: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Shaped the position of mayor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Created home rule governance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Paved the way for future leaders of D.C.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7182ab348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e7182ab348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a copy of the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 formative assessment, students are asked to respond to the following question: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Choose one of the three leaders discussed in this lesson.</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Dr. Martin Luther King, Jr.</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Walter Washington</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President Lyndon Baines Johnson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was the significance of their leadership for Home Rule in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exit tickets as a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answers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See completed example.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Nobel Foundation / Public domain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Arnold Newman, White House Press Office (WHPO) / Public domain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 specified / Public domain</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copies of Entrance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“Think of a leader or activist who was involved in Washington, D.C.’s fight for Home Rule.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did this person contribute to the fight for DC representation in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should record their answers on the Entrance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completed Entrance Ticket.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Supporters at the Home Rule Day rally</a:t>
            </a:r>
            <a:r>
              <a:rPr lang="en"/>
              <a:t>. Evening Star (Washington, D.C.). Washington Star Photograph Collection. DC Public Library.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e7182ab34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e7182ab34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“Hundreds of activists shaped Washington, D.C. during the fight for Home Rule.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lesson will focus on three early leaders who supported D.C. independence: Dr. Martin Luther King, Jr., President Lyndon Baines Johnson and Walter Washington."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copies of Supporters of Washington, D.C. Independence (blank).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completed Supporters of Washington, D.C. Independence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Nobel Foundation / Public domain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Arnold Newman, White House Press Office (WHPO) / Public domain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 specified / Public domain</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e7182ab34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e7182ab34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"Dr. Martin Luther King, a civil rights leader in the 1950s and 1960s, fought for the equal rights of all American people.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Dr. King wanted to change America so that race or income would not impact a person's civil rights.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He wanted America to become a country where all people had equal access to opportunities.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Dr. King saw that the citizens of Washington, D.C. were treated differently than other citizens in the United States and he knew this was unfair.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Dr. King was a strong supporter of D.C. Home Rule. By protesting alongside the residents of Washington, D.C., King joined their struggle to gain the right to self-governance."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should add the following information to their Supporters of Washington, D.C. Independence (blank) handout: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Supporter of D.C. Home Rule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Believed D.C. should have full voting representation in Congress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Worked with D.C residents to gain their right to self-governance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Reverend Martin Luther King Jr., Reverend Walter Fauntroy, Right Reverend Paul Moore Jr., Reverend Ralph David Abernathy, and Reverend Andrew Young at the March for Home Rule</a:t>
            </a:r>
            <a:r>
              <a:rPr lang="en">
                <a:solidFill>
                  <a:schemeClr val="dk1"/>
                </a:solidFill>
              </a:rPr>
              <a:t>. Evening Star (Washington, D.C.). Washington Star Photograph Collection. DC Public Library.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7182ab34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7182ab34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“After a two-day tour of Washington, D.C, Dr. King marched to the White House with supporters and spoke to the crowd on Thursday, August 12, 1965.</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Dr. King thanked President Johnson for his support of Home Rule and the Voter's Rights Bill.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Making connections to the struggle for voting rights across the country, Dr. King addressed his beliefs about the opposition to D.C. home rule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King explained that the majority of D.C.'s population was African American. If D.C. gained home rule, many officials in high positions would be African American.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Dr. King believed that members of Congress did not want to see African Americans in these positions, and that racism fueled their opposition to home rule.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During his address, Dr. King also addressed the issues of home rule, employment, and housing."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Additional Note: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assigning the article Capital Takes King to Heart: 5,000 on March to White House" by Ruth Jenkins for homework.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"Capital Takes King to Heart: 5,000 on March to White House" by Ruth Jenkins. Baltimore Afro-American, Aug 14, 1965. Accessible via </a:t>
            </a:r>
            <a:r>
              <a:rPr lang="en" u="sng">
                <a:solidFill>
                  <a:schemeClr val="dk1"/>
                </a:solidFill>
                <a:hlinkClick r:id="rId2">
                  <a:extLst>
                    <a:ext uri="{A12FA001-AC4F-418D-AE19-62706E023703}">
                      <ahyp:hlinkClr val="tx"/>
                    </a:ext>
                  </a:extLst>
                </a:hlinkClick>
              </a:rPr>
              <a:t>ProQuest Historic Black Newspapers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e7182ab348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e7182ab348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“President Lyndon Baines Johnson was the 36th president of the United States. His term ran from 1963 until 1969.</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Prior to his presidential term, Johnson served as the vice president to John F. Kennedy.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President Johnson spent 32 years of his career on Capital Hill, and he felt a strong sense of commitment and connection to Washington, D.C."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The Flight LBJ could not win D.C. home rule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e7182ab348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e7182ab348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“During his presidency, Johnson created a domestic policy called the ‘Great Society.’ The purpose of this legislation was to expand aid to social institutions such as education, medical care, and employment.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ultimate goal of the Great Society policy was to eliminate poverty and racial injustice.”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Great Society policy led to the signing of the The United States Voting Rights Act of 1965.</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act overcame the legal barriers that prevented African Americans from having their right. Historically, the Voting Rights Act is considered one of the most significant pieces of civil rights legislation in the United States.”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Presidential box at the Inaugural Parade</a:t>
            </a:r>
            <a:r>
              <a:rPr lang="en"/>
              <a:t>. Crain, Darrell C., 1910-1995. Darrell C. Crain, Jr. Photograph Collection. DC Public Library.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7182ab348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e7182ab348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"Read the quote from Johnson's domestic policy chief, Joseph A. Califano Jr.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does this quote illustrate President Johnson’s dedication to the residents of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answers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his role as President, President Johnson had considerable influence in Washington, D.C.’s Home Rule efforts.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President Johnson’s commitment to Home Rule for Washington, D.C. was reflected in his personal connection to the city.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Supports for Differentiation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Lady Bird Johnson was the wife of President Johnson, 36th president of the United States. She was an environmentalist. She was named Claudia Alta Taylor, but her family gave her the nickname of Lady Bird.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Arnold Newman, White House Press Office (WHPO) / Public domain</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e7182ab348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e7182ab348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“President Johnson sought self-government for Washington, D.C. from the moment he became elected. He worked tirelessly for D.C. Home Rule legislation.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Johnson had been well-respected as a congressman prior to being elected and had already been working for Home Rule in the House of Representatives.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efforts grew stronger in his role as President. The float in this picture, from the parade that took place on Johnson’s inauguration day, illustrates his commitment to self-rule for the District.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1967, Johnson created a more independent government for Washington, D.C. Johnson’s idea was to have a single commissioner who he hoped would be called mayor.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commissioner is an individual who has been given an official charge or authority to do something.”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should add the following information to their Supporters of Washington, D.C. Independence (blank) handout: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Sought self-government for Washington, D.C.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Worked toward D.C. Home Rule legislation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Created the position of mayor-commissioner in 1967</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D.C. float in the inauguration parade for President Lyndon B. Johnson</a:t>
            </a:r>
            <a:r>
              <a:rPr lang="en"/>
              <a:t>. Evening Star (Washington, D.C.), Washington Star Photograph Collection. DC Public Library.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14.jpg"/><Relationship Id="rId5"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4.jpg"/><Relationship Id="rId5"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347975" y="1209600"/>
            <a:ext cx="4295700" cy="2724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Early Leaders for D.C. Independence</a:t>
            </a:r>
            <a:endParaRPr sz="5000"/>
          </a:p>
        </p:txBody>
      </p:sp>
      <p:sp>
        <p:nvSpPr>
          <p:cNvPr id="38" name="Google Shape;38;p8"/>
          <p:cNvSpPr txBox="1"/>
          <p:nvPr/>
        </p:nvSpPr>
        <p:spPr>
          <a:xfrm>
            <a:off x="1082221" y="4278800"/>
            <a:ext cx="28272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Home Rule: Grade 12, Lesson 7</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773175" y="935100"/>
            <a:ext cx="4003800" cy="32733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President Johnson and D.C. Home Rule</a:t>
            </a:r>
            <a:endParaRPr/>
          </a:p>
        </p:txBody>
      </p:sp>
      <p:sp>
        <p:nvSpPr>
          <p:cNvPr id="107" name="Google Shape;107;p17"/>
          <p:cNvSpPr txBox="1"/>
          <p:nvPr/>
        </p:nvSpPr>
        <p:spPr>
          <a:xfrm>
            <a:off x="500875" y="1550150"/>
            <a:ext cx="3520200" cy="26781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Creating the position of mayor-commissioner was a significant step toward Home Rule</a:t>
            </a:r>
            <a:endParaRPr sz="2400">
              <a:solidFill>
                <a:srgbClr val="005C66"/>
              </a:solidFill>
              <a:latin typeface="Helvetica Neue"/>
              <a:ea typeface="Helvetica Neue"/>
              <a:cs typeface="Helvetica Neue"/>
              <a:sym typeface="Helvetica Neue"/>
            </a:endParaRPr>
          </a:p>
        </p:txBody>
      </p:sp>
      <p:pic>
        <p:nvPicPr>
          <p:cNvPr id="108" name="Google Shape;108;p17"/>
          <p:cNvPicPr preferRelativeResize="0"/>
          <p:nvPr/>
        </p:nvPicPr>
        <p:blipFill>
          <a:blip r:embed="rId3">
            <a:alphaModFix/>
          </a:blip>
          <a:stretch>
            <a:fillRect/>
          </a:stretch>
        </p:blipFill>
        <p:spPr>
          <a:xfrm>
            <a:off x="4400300" y="1488400"/>
            <a:ext cx="4267199" cy="280162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Walter Washington</a:t>
            </a:r>
            <a:endParaRPr/>
          </a:p>
        </p:txBody>
      </p:sp>
      <p:sp>
        <p:nvSpPr>
          <p:cNvPr id="114" name="Google Shape;114;p18"/>
          <p:cNvSpPr txBox="1"/>
          <p:nvPr/>
        </p:nvSpPr>
        <p:spPr>
          <a:xfrm>
            <a:off x="5294625" y="1723138"/>
            <a:ext cx="3442500" cy="24705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American politician</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1967: Mayor-Commissioner of D.C.</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1975: Home Rule Mayor of D.C.</a:t>
            </a:r>
            <a:endParaRPr sz="2200">
              <a:solidFill>
                <a:srgbClr val="005C66"/>
              </a:solidFill>
              <a:latin typeface="Helvetica Neue"/>
              <a:ea typeface="Helvetica Neue"/>
              <a:cs typeface="Helvetica Neue"/>
              <a:sym typeface="Helvetica Neue"/>
            </a:endParaRPr>
          </a:p>
        </p:txBody>
      </p:sp>
      <p:pic>
        <p:nvPicPr>
          <p:cNvPr id="115" name="Google Shape;115;p18"/>
          <p:cNvPicPr preferRelativeResize="0"/>
          <p:nvPr/>
        </p:nvPicPr>
        <p:blipFill>
          <a:blip r:embed="rId3">
            <a:alphaModFix/>
          </a:blip>
          <a:stretch>
            <a:fillRect/>
          </a:stretch>
        </p:blipFill>
        <p:spPr>
          <a:xfrm>
            <a:off x="449774" y="1085325"/>
            <a:ext cx="4582149" cy="37461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Walter Washington and D.C. Home Rule</a:t>
            </a:r>
            <a:endParaRPr/>
          </a:p>
        </p:txBody>
      </p:sp>
      <p:sp>
        <p:nvSpPr>
          <p:cNvPr id="121" name="Google Shape;121;p19"/>
          <p:cNvSpPr txBox="1"/>
          <p:nvPr/>
        </p:nvSpPr>
        <p:spPr>
          <a:xfrm>
            <a:off x="457950" y="1382275"/>
            <a:ext cx="3248400" cy="31032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Shaped the position of mayor</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Created home rule governance</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Paved the way for future leaders of D.C.</a:t>
            </a:r>
            <a:endParaRPr sz="2400">
              <a:solidFill>
                <a:srgbClr val="005C66"/>
              </a:solidFill>
              <a:latin typeface="Helvetica Neue"/>
              <a:ea typeface="Helvetica Neue"/>
              <a:cs typeface="Helvetica Neue"/>
              <a:sym typeface="Helvetica Neue"/>
            </a:endParaRPr>
          </a:p>
        </p:txBody>
      </p:sp>
      <p:pic>
        <p:nvPicPr>
          <p:cNvPr id="122" name="Google Shape;122;p19"/>
          <p:cNvPicPr preferRelativeResize="0"/>
          <p:nvPr/>
        </p:nvPicPr>
        <p:blipFill>
          <a:blip r:embed="rId3">
            <a:alphaModFix/>
          </a:blip>
          <a:stretch>
            <a:fillRect/>
          </a:stretch>
        </p:blipFill>
        <p:spPr>
          <a:xfrm>
            <a:off x="3900050" y="1339749"/>
            <a:ext cx="4856049" cy="31882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pic>
        <p:nvPicPr>
          <p:cNvPr id="128" name="Google Shape;128;p20"/>
          <p:cNvPicPr preferRelativeResize="0"/>
          <p:nvPr/>
        </p:nvPicPr>
        <p:blipFill>
          <a:blip r:embed="rId3">
            <a:alphaModFix/>
          </a:blip>
          <a:stretch>
            <a:fillRect/>
          </a:stretch>
        </p:blipFill>
        <p:spPr>
          <a:xfrm>
            <a:off x="1149800" y="2950000"/>
            <a:ext cx="1304975" cy="1957475"/>
          </a:xfrm>
          <a:prstGeom prst="rect">
            <a:avLst/>
          </a:prstGeom>
          <a:noFill/>
          <a:ln cap="flat" cmpd="sng" w="19050">
            <a:solidFill>
              <a:schemeClr val="dk2"/>
            </a:solidFill>
            <a:prstDash val="solid"/>
            <a:round/>
            <a:headEnd len="sm" w="sm" type="none"/>
            <a:tailEnd len="sm" w="sm" type="none"/>
          </a:ln>
        </p:spPr>
      </p:pic>
      <p:pic>
        <p:nvPicPr>
          <p:cNvPr id="129" name="Google Shape;129;p20"/>
          <p:cNvPicPr preferRelativeResize="0"/>
          <p:nvPr/>
        </p:nvPicPr>
        <p:blipFill>
          <a:blip r:embed="rId4">
            <a:alphaModFix/>
          </a:blip>
          <a:stretch>
            <a:fillRect/>
          </a:stretch>
        </p:blipFill>
        <p:spPr>
          <a:xfrm>
            <a:off x="3798952" y="2950000"/>
            <a:ext cx="1473810" cy="1957475"/>
          </a:xfrm>
          <a:prstGeom prst="rect">
            <a:avLst/>
          </a:prstGeom>
          <a:noFill/>
          <a:ln cap="flat" cmpd="sng" w="19050">
            <a:solidFill>
              <a:schemeClr val="dk2"/>
            </a:solidFill>
            <a:prstDash val="solid"/>
            <a:round/>
            <a:headEnd len="sm" w="sm" type="none"/>
            <a:tailEnd len="sm" w="sm" type="none"/>
          </a:ln>
        </p:spPr>
      </p:pic>
      <p:pic>
        <p:nvPicPr>
          <p:cNvPr id="130" name="Google Shape;130;p20"/>
          <p:cNvPicPr preferRelativeResize="0"/>
          <p:nvPr/>
        </p:nvPicPr>
        <p:blipFill>
          <a:blip r:embed="rId5">
            <a:alphaModFix/>
          </a:blip>
          <a:stretch>
            <a:fillRect/>
          </a:stretch>
        </p:blipFill>
        <p:spPr>
          <a:xfrm>
            <a:off x="6616950" y="2950001"/>
            <a:ext cx="1538668" cy="1957476"/>
          </a:xfrm>
          <a:prstGeom prst="rect">
            <a:avLst/>
          </a:prstGeom>
          <a:noFill/>
          <a:ln cap="flat" cmpd="sng" w="19050">
            <a:solidFill>
              <a:schemeClr val="dk2"/>
            </a:solidFill>
            <a:prstDash val="solid"/>
            <a:round/>
            <a:headEnd len="sm" w="sm" type="none"/>
            <a:tailEnd len="sm" w="sm" type="none"/>
          </a:ln>
        </p:spPr>
      </p:pic>
      <p:sp>
        <p:nvSpPr>
          <p:cNvPr id="131" name="Google Shape;131;p20"/>
          <p:cNvSpPr/>
          <p:nvPr/>
        </p:nvSpPr>
        <p:spPr>
          <a:xfrm>
            <a:off x="443600" y="1014950"/>
            <a:ext cx="8099400" cy="1813500"/>
          </a:xfrm>
          <a:prstGeom prst="wedgeRoundRectCallout">
            <a:avLst>
              <a:gd fmla="val 53141" name="adj1"/>
              <a:gd fmla="val 37968"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en" sz="1700"/>
              <a:t>Choose one of the three leaders discussed in this lesson.</a:t>
            </a:r>
            <a:endParaRPr sz="1700"/>
          </a:p>
          <a:p>
            <a:pPr indent="-336550" lvl="1" marL="914400" rtl="0" algn="l">
              <a:lnSpc>
                <a:spcPct val="115000"/>
              </a:lnSpc>
              <a:spcBef>
                <a:spcPts val="0"/>
              </a:spcBef>
              <a:spcAft>
                <a:spcPts val="0"/>
              </a:spcAft>
              <a:buSzPts val="1700"/>
              <a:buChar char="○"/>
            </a:pPr>
            <a:r>
              <a:rPr lang="en" sz="1700"/>
              <a:t>Dr. Martin Luther King, Jr.</a:t>
            </a:r>
            <a:endParaRPr sz="1700"/>
          </a:p>
          <a:p>
            <a:pPr indent="-336550" lvl="1" marL="914400" rtl="0" algn="l">
              <a:lnSpc>
                <a:spcPct val="115000"/>
              </a:lnSpc>
              <a:spcBef>
                <a:spcPts val="0"/>
              </a:spcBef>
              <a:spcAft>
                <a:spcPts val="0"/>
              </a:spcAft>
              <a:buSzPts val="1700"/>
              <a:buChar char="○"/>
            </a:pPr>
            <a:r>
              <a:rPr lang="en" sz="1700"/>
              <a:t>President Lyndon Baines Johnson</a:t>
            </a:r>
            <a:endParaRPr sz="1700"/>
          </a:p>
          <a:p>
            <a:pPr indent="-336550" lvl="1" marL="914400" rtl="0" algn="l">
              <a:lnSpc>
                <a:spcPct val="115000"/>
              </a:lnSpc>
              <a:spcBef>
                <a:spcPts val="0"/>
              </a:spcBef>
              <a:spcAft>
                <a:spcPts val="0"/>
              </a:spcAft>
              <a:buSzPts val="1700"/>
              <a:buChar char="○"/>
            </a:pPr>
            <a:r>
              <a:rPr lang="en" sz="1700"/>
              <a:t>Walter Washington</a:t>
            </a:r>
            <a:endParaRPr sz="1700"/>
          </a:p>
          <a:p>
            <a:pPr indent="-336550" lvl="0" marL="457200" rtl="0" algn="l">
              <a:lnSpc>
                <a:spcPct val="115000"/>
              </a:lnSpc>
              <a:spcBef>
                <a:spcPts val="0"/>
              </a:spcBef>
              <a:spcAft>
                <a:spcPts val="0"/>
              </a:spcAft>
              <a:buSzPts val="1700"/>
              <a:buChar char="●"/>
            </a:pPr>
            <a:r>
              <a:rPr lang="en" sz="1700"/>
              <a:t>What was the significance of their leadership for Home Rule in Washington, D.C.?</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Write</a:t>
            </a:r>
            <a:endParaRPr/>
          </a:p>
        </p:txBody>
      </p:sp>
      <p:sp>
        <p:nvSpPr>
          <p:cNvPr id="45" name="Google Shape;45;p9"/>
          <p:cNvSpPr/>
          <p:nvPr/>
        </p:nvSpPr>
        <p:spPr>
          <a:xfrm>
            <a:off x="4331600" y="1001825"/>
            <a:ext cx="4038600" cy="3472200"/>
          </a:xfrm>
          <a:prstGeom prst="wedgeRoundRectCallout">
            <a:avLst>
              <a:gd fmla="val -33260" name="adj1"/>
              <a:gd fmla="val 59062"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Think of a leader or an activist who was involved in Washington, D.C. Home Rule.</a:t>
            </a:r>
            <a:endParaRPr sz="2200"/>
          </a:p>
          <a:p>
            <a:pPr indent="-368300" lvl="0" marL="457200" rtl="0" algn="l">
              <a:lnSpc>
                <a:spcPct val="115000"/>
              </a:lnSpc>
              <a:spcBef>
                <a:spcPts val="0"/>
              </a:spcBef>
              <a:spcAft>
                <a:spcPts val="0"/>
              </a:spcAft>
              <a:buSzPts val="2200"/>
              <a:buChar char="●"/>
            </a:pPr>
            <a:r>
              <a:rPr lang="en" sz="2200"/>
              <a:t>How did this person contribute to the fight for D.C.’s representation in Congress?</a:t>
            </a:r>
            <a:endParaRPr sz="2200"/>
          </a:p>
        </p:txBody>
      </p:sp>
      <p:pic>
        <p:nvPicPr>
          <p:cNvPr id="46" name="Google Shape;46;p9"/>
          <p:cNvPicPr preferRelativeResize="0"/>
          <p:nvPr/>
        </p:nvPicPr>
        <p:blipFill>
          <a:blip r:embed="rId3">
            <a:alphaModFix/>
          </a:blip>
          <a:stretch>
            <a:fillRect/>
          </a:stretch>
        </p:blipFill>
        <p:spPr>
          <a:xfrm>
            <a:off x="962100" y="1001825"/>
            <a:ext cx="2901025" cy="38033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Early Leaders for D.C. Independence</a:t>
            </a:r>
            <a:endParaRPr/>
          </a:p>
        </p:txBody>
      </p:sp>
      <p:sp>
        <p:nvSpPr>
          <p:cNvPr id="52" name="Google Shape;52;p10"/>
          <p:cNvSpPr txBox="1"/>
          <p:nvPr/>
        </p:nvSpPr>
        <p:spPr>
          <a:xfrm>
            <a:off x="311700" y="3993075"/>
            <a:ext cx="2749200" cy="9126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Dr. Martin Luther King, Jr.</a:t>
            </a:r>
            <a:endParaRPr sz="2200">
              <a:solidFill>
                <a:srgbClr val="005C66"/>
              </a:solidFill>
              <a:latin typeface="Helvetica Neue"/>
              <a:ea typeface="Helvetica Neue"/>
              <a:cs typeface="Helvetica Neue"/>
              <a:sym typeface="Helvetica Neue"/>
            </a:endParaRPr>
          </a:p>
        </p:txBody>
      </p:sp>
      <p:sp>
        <p:nvSpPr>
          <p:cNvPr id="53" name="Google Shape;53;p10"/>
          <p:cNvSpPr txBox="1"/>
          <p:nvPr/>
        </p:nvSpPr>
        <p:spPr>
          <a:xfrm>
            <a:off x="3060750" y="3993075"/>
            <a:ext cx="3022500" cy="9126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President Lyndon Baines Johnson</a:t>
            </a:r>
            <a:endParaRPr sz="2200">
              <a:solidFill>
                <a:srgbClr val="005C66"/>
              </a:solidFill>
              <a:latin typeface="Helvetica Neue"/>
              <a:ea typeface="Helvetica Neue"/>
              <a:cs typeface="Helvetica Neue"/>
              <a:sym typeface="Helvetica Neue"/>
            </a:endParaRPr>
          </a:p>
        </p:txBody>
      </p:sp>
      <p:sp>
        <p:nvSpPr>
          <p:cNvPr id="54" name="Google Shape;54;p10"/>
          <p:cNvSpPr txBox="1"/>
          <p:nvPr/>
        </p:nvSpPr>
        <p:spPr>
          <a:xfrm>
            <a:off x="6083250" y="3993075"/>
            <a:ext cx="2749200" cy="9126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Walter Washington</a:t>
            </a:r>
            <a:endParaRPr sz="2200">
              <a:solidFill>
                <a:srgbClr val="005C66"/>
              </a:solidFill>
              <a:latin typeface="Helvetica Neue"/>
              <a:ea typeface="Helvetica Neue"/>
              <a:cs typeface="Helvetica Neue"/>
              <a:sym typeface="Helvetica Neue"/>
            </a:endParaRPr>
          </a:p>
        </p:txBody>
      </p:sp>
      <p:pic>
        <p:nvPicPr>
          <p:cNvPr id="55" name="Google Shape;55;p10"/>
          <p:cNvPicPr preferRelativeResize="0"/>
          <p:nvPr/>
        </p:nvPicPr>
        <p:blipFill>
          <a:blip r:embed="rId3">
            <a:alphaModFix/>
          </a:blip>
          <a:stretch>
            <a:fillRect/>
          </a:stretch>
        </p:blipFill>
        <p:spPr>
          <a:xfrm>
            <a:off x="765412" y="1078025"/>
            <a:ext cx="1841767" cy="2762651"/>
          </a:xfrm>
          <a:prstGeom prst="rect">
            <a:avLst/>
          </a:prstGeom>
          <a:noFill/>
          <a:ln cap="flat" cmpd="sng" w="19050">
            <a:solidFill>
              <a:schemeClr val="dk2"/>
            </a:solidFill>
            <a:prstDash val="solid"/>
            <a:round/>
            <a:headEnd len="sm" w="sm" type="none"/>
            <a:tailEnd len="sm" w="sm" type="none"/>
          </a:ln>
        </p:spPr>
      </p:pic>
      <p:pic>
        <p:nvPicPr>
          <p:cNvPr id="56" name="Google Shape;56;p10"/>
          <p:cNvPicPr preferRelativeResize="0"/>
          <p:nvPr/>
        </p:nvPicPr>
        <p:blipFill>
          <a:blip r:embed="rId4">
            <a:alphaModFix/>
          </a:blip>
          <a:stretch>
            <a:fillRect/>
          </a:stretch>
        </p:blipFill>
        <p:spPr>
          <a:xfrm>
            <a:off x="3531967" y="1078025"/>
            <a:ext cx="2080059" cy="2762651"/>
          </a:xfrm>
          <a:prstGeom prst="rect">
            <a:avLst/>
          </a:prstGeom>
          <a:noFill/>
          <a:ln cap="flat" cmpd="sng" w="19050">
            <a:solidFill>
              <a:schemeClr val="dk2"/>
            </a:solidFill>
            <a:prstDash val="solid"/>
            <a:round/>
            <a:headEnd len="sm" w="sm" type="none"/>
            <a:tailEnd len="sm" w="sm" type="none"/>
          </a:ln>
        </p:spPr>
      </p:pic>
      <p:pic>
        <p:nvPicPr>
          <p:cNvPr id="57" name="Google Shape;57;p10"/>
          <p:cNvPicPr preferRelativeResize="0"/>
          <p:nvPr/>
        </p:nvPicPr>
        <p:blipFill>
          <a:blip r:embed="rId5">
            <a:alphaModFix/>
          </a:blip>
          <a:stretch>
            <a:fillRect/>
          </a:stretch>
        </p:blipFill>
        <p:spPr>
          <a:xfrm>
            <a:off x="6372051" y="1078025"/>
            <a:ext cx="2171602" cy="27626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Dr. Martin Luther King and D.C. Home Rule</a:t>
            </a:r>
            <a:endParaRPr/>
          </a:p>
        </p:txBody>
      </p:sp>
      <p:sp>
        <p:nvSpPr>
          <p:cNvPr id="63" name="Google Shape;63;p11"/>
          <p:cNvSpPr txBox="1"/>
          <p:nvPr/>
        </p:nvSpPr>
        <p:spPr>
          <a:xfrm>
            <a:off x="474725" y="1187350"/>
            <a:ext cx="3709500" cy="36387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Supporter of D.C. Home Rule</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Believed D.C. should have full voting representation in Congress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Worked with D.C residents to gain their right to self-governance</a:t>
            </a:r>
            <a:endParaRPr sz="2200">
              <a:solidFill>
                <a:srgbClr val="005C66"/>
              </a:solidFill>
              <a:latin typeface="Helvetica Neue"/>
              <a:ea typeface="Helvetica Neue"/>
              <a:cs typeface="Helvetica Neue"/>
              <a:sym typeface="Helvetica Neue"/>
            </a:endParaRPr>
          </a:p>
        </p:txBody>
      </p:sp>
      <p:pic>
        <p:nvPicPr>
          <p:cNvPr id="64" name="Google Shape;64;p11"/>
          <p:cNvPicPr preferRelativeResize="0"/>
          <p:nvPr/>
        </p:nvPicPr>
        <p:blipFill>
          <a:blip r:embed="rId3">
            <a:alphaModFix/>
          </a:blip>
          <a:stretch>
            <a:fillRect/>
          </a:stretch>
        </p:blipFill>
        <p:spPr>
          <a:xfrm>
            <a:off x="4461500" y="1313087"/>
            <a:ext cx="4187399" cy="33872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Dr. King and D.C. Home Rule</a:t>
            </a:r>
            <a:endParaRPr/>
          </a:p>
        </p:txBody>
      </p:sp>
      <p:sp>
        <p:nvSpPr>
          <p:cNvPr id="70" name="Google Shape;70;p12"/>
          <p:cNvSpPr txBox="1"/>
          <p:nvPr/>
        </p:nvSpPr>
        <p:spPr>
          <a:xfrm>
            <a:off x="3672975" y="1957750"/>
            <a:ext cx="5083200" cy="28599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Marched to thank President Johnson for support of Home Rule and Voter's Rights Bill</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Believed that the opposition to D.C. home rule was fueled by racism</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Addressed the issues of home rule, employment, and housing</a:t>
            </a:r>
            <a:endParaRPr sz="2200">
              <a:solidFill>
                <a:srgbClr val="005C66"/>
              </a:solidFill>
              <a:latin typeface="Helvetica Neue"/>
              <a:ea typeface="Helvetica Neue"/>
              <a:cs typeface="Helvetica Neue"/>
              <a:sym typeface="Helvetica Neue"/>
            </a:endParaRPr>
          </a:p>
        </p:txBody>
      </p:sp>
      <p:pic>
        <p:nvPicPr>
          <p:cNvPr id="71" name="Google Shape;71;p12"/>
          <p:cNvPicPr preferRelativeResize="0"/>
          <p:nvPr/>
        </p:nvPicPr>
        <p:blipFill>
          <a:blip r:embed="rId3">
            <a:alphaModFix/>
          </a:blip>
          <a:stretch>
            <a:fillRect/>
          </a:stretch>
        </p:blipFill>
        <p:spPr>
          <a:xfrm>
            <a:off x="660150" y="1055704"/>
            <a:ext cx="2743425" cy="3770345"/>
          </a:xfrm>
          <a:prstGeom prst="rect">
            <a:avLst/>
          </a:prstGeom>
          <a:noFill/>
          <a:ln cap="flat" cmpd="sng" w="19050">
            <a:solidFill>
              <a:schemeClr val="dk2"/>
            </a:solidFill>
            <a:prstDash val="solid"/>
            <a:round/>
            <a:headEnd len="sm" w="sm" type="none"/>
            <a:tailEnd len="sm" w="sm" type="none"/>
          </a:ln>
        </p:spPr>
      </p:pic>
      <p:sp>
        <p:nvSpPr>
          <p:cNvPr id="72" name="Google Shape;72;p12"/>
          <p:cNvSpPr txBox="1"/>
          <p:nvPr/>
        </p:nvSpPr>
        <p:spPr>
          <a:xfrm>
            <a:off x="3672950" y="947300"/>
            <a:ext cx="5083200" cy="97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400">
                <a:solidFill>
                  <a:srgbClr val="005C66"/>
                </a:solidFill>
                <a:latin typeface="Helvetica Neue"/>
                <a:ea typeface="Helvetica Neue"/>
                <a:cs typeface="Helvetica Neue"/>
                <a:sym typeface="Helvetica Neue"/>
              </a:rPr>
              <a:t>Dr. King's Thank-You March to the White House</a:t>
            </a:r>
            <a:endParaRPr b="1" sz="2400">
              <a:solidFill>
                <a:srgbClr val="005C66"/>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President Lyndon Baines Johnson</a:t>
            </a:r>
            <a:endParaRPr/>
          </a:p>
        </p:txBody>
      </p:sp>
      <p:sp>
        <p:nvSpPr>
          <p:cNvPr id="78" name="Google Shape;78;p13"/>
          <p:cNvSpPr txBox="1"/>
          <p:nvPr/>
        </p:nvSpPr>
        <p:spPr>
          <a:xfrm>
            <a:off x="753900" y="1166500"/>
            <a:ext cx="3818100" cy="35280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President from 1963 to 1969</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Vice President from 1961 to 1963</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Congressman from 1949 to 1961</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Senator from 1937 to 1949</a:t>
            </a:r>
            <a:endParaRPr sz="2400">
              <a:solidFill>
                <a:srgbClr val="005C66"/>
              </a:solidFill>
              <a:latin typeface="Helvetica Neue"/>
              <a:ea typeface="Helvetica Neue"/>
              <a:cs typeface="Helvetica Neue"/>
              <a:sym typeface="Helvetica Neue"/>
            </a:endParaRPr>
          </a:p>
        </p:txBody>
      </p:sp>
      <p:pic>
        <p:nvPicPr>
          <p:cNvPr id="79" name="Google Shape;79;p13"/>
          <p:cNvPicPr preferRelativeResize="0"/>
          <p:nvPr/>
        </p:nvPicPr>
        <p:blipFill>
          <a:blip r:embed="rId3">
            <a:alphaModFix/>
          </a:blip>
          <a:stretch>
            <a:fillRect/>
          </a:stretch>
        </p:blipFill>
        <p:spPr>
          <a:xfrm>
            <a:off x="5323279" y="1028625"/>
            <a:ext cx="2625446" cy="38037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Great Society</a:t>
            </a:r>
            <a:endParaRPr/>
          </a:p>
        </p:txBody>
      </p:sp>
      <p:sp>
        <p:nvSpPr>
          <p:cNvPr id="85" name="Google Shape;85;p14"/>
          <p:cNvSpPr txBox="1"/>
          <p:nvPr/>
        </p:nvSpPr>
        <p:spPr>
          <a:xfrm>
            <a:off x="3716275" y="1099150"/>
            <a:ext cx="4811100" cy="36387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Purpose was to expand aid to social institutions such as education, medical care, and employment</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Goal was to eliminate poverty and racial injustice</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Led to the signing of the The United States Voting Rights Act of 1965</a:t>
            </a:r>
            <a:endParaRPr sz="2200">
              <a:solidFill>
                <a:srgbClr val="005C66"/>
              </a:solidFill>
              <a:latin typeface="Helvetica Neue"/>
              <a:ea typeface="Helvetica Neue"/>
              <a:cs typeface="Helvetica Neue"/>
              <a:sym typeface="Helvetica Neue"/>
            </a:endParaRPr>
          </a:p>
        </p:txBody>
      </p:sp>
      <p:pic>
        <p:nvPicPr>
          <p:cNvPr id="86" name="Google Shape;86;p14"/>
          <p:cNvPicPr preferRelativeResize="0"/>
          <p:nvPr/>
        </p:nvPicPr>
        <p:blipFill>
          <a:blip r:embed="rId3">
            <a:alphaModFix/>
          </a:blip>
          <a:stretch>
            <a:fillRect/>
          </a:stretch>
        </p:blipFill>
        <p:spPr>
          <a:xfrm>
            <a:off x="782025" y="1070650"/>
            <a:ext cx="2590800" cy="36957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sp>
        <p:nvSpPr>
          <p:cNvPr id="92" name="Google Shape;92;p15"/>
          <p:cNvSpPr txBox="1"/>
          <p:nvPr/>
        </p:nvSpPr>
        <p:spPr>
          <a:xfrm>
            <a:off x="500825" y="954750"/>
            <a:ext cx="5080200" cy="35463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latin typeface="Helvetica Neue"/>
                <a:ea typeface="Helvetica Neue"/>
                <a:cs typeface="Helvetica Neue"/>
                <a:sym typeface="Helvetica Neue"/>
              </a:rPr>
              <a:t>"By the time Lyndon Johnson became President, he had lived in Washington, D.C., almost all his adult life; he was as much a Washingtonian as any resident of the nation's capital. While the press caricatured him as a big-handed, big-nosed, larger-than-life, tall Texan —and he had indeed loved the state of his birth and youth — it was Washington where he and Lady Bird lived day to day," Califano recalled. "Lady Bird would leave a stunning legacy of floral beautification along the Potomac, the Mall, and throughout the parks. LBJ's legacy to the District of Columbia, as might be expected, was political."</a:t>
            </a:r>
            <a:endParaRPr sz="1600">
              <a:latin typeface="Helvetica Neue"/>
              <a:ea typeface="Helvetica Neue"/>
              <a:cs typeface="Helvetica Neue"/>
              <a:sym typeface="Helvetica Neue"/>
            </a:endParaRPr>
          </a:p>
        </p:txBody>
      </p:sp>
      <p:pic>
        <p:nvPicPr>
          <p:cNvPr id="93" name="Google Shape;93;p15"/>
          <p:cNvPicPr preferRelativeResize="0"/>
          <p:nvPr/>
        </p:nvPicPr>
        <p:blipFill>
          <a:blip r:embed="rId3">
            <a:alphaModFix/>
          </a:blip>
          <a:stretch>
            <a:fillRect/>
          </a:stretch>
        </p:blipFill>
        <p:spPr>
          <a:xfrm>
            <a:off x="5828700" y="777875"/>
            <a:ext cx="3003612" cy="3989276"/>
          </a:xfrm>
          <a:prstGeom prst="rect">
            <a:avLst/>
          </a:prstGeom>
          <a:noFill/>
          <a:ln cap="flat" cmpd="sng" w="19050">
            <a:solidFill>
              <a:schemeClr val="dk2"/>
            </a:solidFill>
            <a:prstDash val="solid"/>
            <a:round/>
            <a:headEnd len="sm" w="sm" type="none"/>
            <a:tailEnd len="sm" w="sm" type="none"/>
          </a:ln>
        </p:spPr>
      </p:pic>
      <p:sp>
        <p:nvSpPr>
          <p:cNvPr id="94" name="Google Shape;94;p15"/>
          <p:cNvSpPr txBox="1"/>
          <p:nvPr/>
        </p:nvSpPr>
        <p:spPr>
          <a:xfrm>
            <a:off x="500825" y="4504650"/>
            <a:ext cx="45219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i="1" lang="en" sz="1200">
                <a:solidFill>
                  <a:srgbClr val="005C66"/>
                </a:solidFill>
                <a:latin typeface="Helvetica Neue"/>
                <a:ea typeface="Helvetica Neue"/>
                <a:cs typeface="Helvetica Neue"/>
                <a:sym typeface="Helvetica Neue"/>
              </a:rPr>
              <a:t>The fight LBJ could not win: D.C. home rule</a:t>
            </a:r>
            <a:r>
              <a:rPr lang="en" sz="1200">
                <a:solidFill>
                  <a:srgbClr val="005C66"/>
                </a:solidFill>
                <a:latin typeface="Helvetica Neue"/>
                <a:ea typeface="Helvetica Neue"/>
                <a:cs typeface="Helvetica Neue"/>
                <a:sym typeface="Helvetica Neue"/>
              </a:rPr>
              <a:t> by Karen Tumulty</a:t>
            </a:r>
            <a:endParaRPr sz="1200">
              <a:solidFill>
                <a:srgbClr val="005C66"/>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President Johnson and D.C. Home Rule</a:t>
            </a:r>
            <a:endParaRPr/>
          </a:p>
        </p:txBody>
      </p:sp>
      <p:sp>
        <p:nvSpPr>
          <p:cNvPr id="100" name="Google Shape;100;p16"/>
          <p:cNvSpPr txBox="1"/>
          <p:nvPr/>
        </p:nvSpPr>
        <p:spPr>
          <a:xfrm>
            <a:off x="5156550" y="1333738"/>
            <a:ext cx="3594900" cy="3249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Sought self-government for Washington, D.C.</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Worked toward D.C. Home Rule legislation</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Created the position of mayor-commissioner in 1967</a:t>
            </a:r>
            <a:endParaRPr sz="2200">
              <a:solidFill>
                <a:srgbClr val="005C66"/>
              </a:solidFill>
              <a:latin typeface="Helvetica Neue"/>
              <a:ea typeface="Helvetica Neue"/>
              <a:cs typeface="Helvetica Neue"/>
              <a:sym typeface="Helvetica Neue"/>
            </a:endParaRPr>
          </a:p>
        </p:txBody>
      </p:sp>
      <p:pic>
        <p:nvPicPr>
          <p:cNvPr id="101" name="Google Shape;101;p16"/>
          <p:cNvPicPr preferRelativeResize="0"/>
          <p:nvPr/>
        </p:nvPicPr>
        <p:blipFill>
          <a:blip r:embed="rId3">
            <a:alphaModFix/>
          </a:blip>
          <a:stretch>
            <a:fillRect/>
          </a:stretch>
        </p:blipFill>
        <p:spPr>
          <a:xfrm>
            <a:off x="487225" y="1352337"/>
            <a:ext cx="4556725" cy="32121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