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qQOqB5WgPCVhTVnm1qX4TfZV-16mqTyi/view?usp=sharing" TargetMode="External"/><Relationship Id="rId3" Type="http://schemas.openxmlformats.org/officeDocument/2006/relationships/hyperlink" Target="https://drive.google.com/file/d/1ccJUnV2km0eX_iY8G6BjOAyoAFcDfJ4o/view?usp=sharing" TargetMode="External"/><Relationship Id="rId4" Type="http://schemas.openxmlformats.org/officeDocument/2006/relationships/hyperlink" Target="https://drive.google.com/file/d/1TWLAYrRP9zuAutd0ajoWWIkPHke6BTXr/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5/59/United_States_Constitution.jp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amu.org/story/16/05/02/dc_wants_to_become_the_51st_state_and_heres_how_it_plans_on_going_about_it/" TargetMode="External"/><Relationship Id="rId3" Type="http://schemas.openxmlformats.org/officeDocument/2006/relationships/hyperlink" Target="https://www.flickr.com/photos/sapphir3blu3/322346113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ndex.php?curid=66204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2?solr_nav%5Bid%5D=049c98c7c8c3834c4232&amp;solr_nav%5Bpage%5D=0&amp;solr_nav%5Boffset%5D=1" TargetMode="External"/><Relationship Id="rId3"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47614?solr_nav%5Bid%5D=f7918946bf70476041c6&amp;solr_nav%5Bpage%5D=0&amp;solr_nav%5Boffset%5D=9"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4?solr_nav%5Bid%5D=0d3a46cffcf968691337&amp;solr_nav%5Bpage%5D=9&amp;solr_nav%5Boffset%5D=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Eleanor_Holmes_Norton_official_photo_(cropped).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efforts to make Washington, D.C. a state and the impact statehood would have on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Home Rule Act of 1973 and H.R. 51: The D.C. Statehood Bill.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compare and contrast statehood and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analyze the impact of the D.C Statehood Bill.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summarize the changes that would take place if Washington, D.C. becomes a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Statehood and Home Rule Venn Diagram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718f8228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718f8228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D.C Statehood Bill leaves a smaller District of Columbia. This includes federal buildings such as the Capitol, the Supreme Court, the White House, the Senate and House Buildings and the Monuments on the National Mall.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Changing the size of District of Columbia would also require an adjustment to the 23rd Amendment.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Currently, the amendment gives D.C. 3 electoral votes. Because no one would be residing in this smaller, federal land version of D.C., the number of electoral votes provided by the 23rd Amendment would need revision."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718f8228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718f8228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"Article 1, Section 8, Clause 17 of the Constitution is about the Powers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states that our country's capital city must be in a district, not a state. It also allows Congress to govern the capital,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D.C. Statehood Bill abides by the Constitution by leaving the District of Columbia intact. This keeps the federal seat of government required by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by having federal representation in Congress, the residents of Washington, Douglass Commonwealth would earn the equal rights that are guaranteed by the Constitution.”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Constitutional Convention / Public domain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718f8228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718f8228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summarize the changes that would take place if Washington, D.C. become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to think about the differences between Home Rule and Statehood by referring to their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remind students to incorporate the new information they learned during the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completed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Wants To Become The 51st State. And Here’s How It Plans On Going About It.</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DC Statehood Now</a:t>
            </a:r>
            <a:r>
              <a:rPr lang="en"/>
              <a:t>. Michelle Kinsey Bruns.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United States is the third most populous country in the world.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United States is made up of 50 states and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Forty-eight of the states lie between Canada, which is north of the U.S., and Mexico, which is to the south. Alaska is the 49th state and it is northwest of Canada.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Hawaii, the 50th state, is a group of islands in the Pacific Ocean.”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CC BY-SA 3.0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718f8228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718f8228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“Each of our 50 states has achieved statehood. Each state holds their own elections to decide who they best think will govern them and represent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Elected representatives from each state work in Washington, D.C. as members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the United States, each state has voting representation. That means each state has the opportunity to vote on important issues and determine how our national government works too.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a state level, the elected representatives work to govern and make decisions for the people in their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state has the power to create their own laws. States enforce, or make sure people follow these laws and then decide what happens when the laws are broken.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States also vote on their budget, or their plan for spending money to run the government, according to their needs.”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SiBr4 and respective authors of base files / CC BY-SA</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718f8228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718f8228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D.C. serves a special role in the United States as the Nation’s Capital.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According to the Constitution, the Nation's Capital city must be in a district, not a state. It also allows Congress to govern the capital city, the District of Columbia. This means that self-governance did not exist in Washington, D.C. before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the Home Rule Act of 1973, the citizens of Washington, D.C. gained certain powers. Washington, D.C. citizens now had the right to elect a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also had the right to elect a district council. A council is a group of people elected to manage a city or district. This council had the ability to pass laws. These were all steps in the right direction for self-governance.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Despite the new freedoms the Home Rule Act of 1973 gave Washington, D.C., they still did not gain complete independence.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Their budget still needs approval by Congress. Also, D.C. gained a representative in Congress, but that representative can not actually vote.”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t>. Washingtoniana Ephemera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DC VOTE license plate</a:t>
            </a:r>
            <a:r>
              <a:rPr lang="en"/>
              <a:t>. District of Columbia. Department of Motor Vehicles. Washingtoniana Ephemera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718f8228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718f8228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copies of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compare and contrast Statehood and D.C. Home Rule using the Venn diagram. What is the same? What is different?"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and record ideas on the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Statehood: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Power to elect local officials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State governments elected by the people of that state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Represented by voting in the U.S. Congress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Power to create their own laws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Vote on their budget based on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Represented in U.S. Congress but no vote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Laws need approval of Congress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Budget needs approval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Same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718f822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718f822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people in the United States have ideas about something they want to see happen across the country, they send those ideas to the House of Representatives or the Senate, which are the two parts of the US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ideas come from people in different states across the country, and the ideas are turned into Bills.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Bills are then voted on by the Congress. If Congress passes a bill, it goes to the President to be signed into law.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only way for the District of Columbia to become a state is if a new law is passed by the US Congress."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Capitol, Washington, D.C., March 4, 1913</a:t>
            </a:r>
            <a:r>
              <a:rPr lang="en"/>
              <a:t>. Ross, Willard R., 1860-1948, Willard R. Ross Postcard Collection. DC Public Library.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718f8228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718f8228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“Since the Home Rule Act of 1973, bills for D.C. Statehood have been introduced to Congress more than 12 times.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Only two bills have made it to a vote, in 1993 and 2020. The 1993 bills did not pass. The 2020 bill passed the House of Representatives."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Man and child in Free D.C. march</a:t>
            </a:r>
            <a:r>
              <a:rPr lang="en"/>
              <a:t>. Evening Star (Washington, D.C.). Washington Star Photograph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718f8228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718f8228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“Eleanor Holmes Norton has been Washington, D.C.’s delegate to the United States House of Representatives since 1991.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She introduced H.R. 51, the D.C. Statehood Bill, in January of 2019. The Statehood Bill was passed in the House on June 26, 2020.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will be the first time since 1993 that Congress will vote on D.C. becoming the 51st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House Office of Photography / Public domain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718f8228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718f8228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“According to the D.C. Statehood Bill, the residential and commercial parts of the District of Columbia would become the new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state would be called Washington, Douglass Commonwealth, named for Frederick Douglass.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Douglass was a famous abolitionist, resident of D.C. and a strong civil rights advocate.”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36275" y="533100"/>
            <a:ext cx="41628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The Impact of Statehood on Washington, D.C.</a:t>
            </a:r>
            <a:endParaRPr sz="5000"/>
          </a:p>
        </p:txBody>
      </p:sp>
      <p:sp>
        <p:nvSpPr>
          <p:cNvPr id="38" name="Google Shape;38;p8"/>
          <p:cNvSpPr txBox="1"/>
          <p:nvPr/>
        </p:nvSpPr>
        <p:spPr>
          <a:xfrm>
            <a:off x="996871" y="4293100"/>
            <a:ext cx="2841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8</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rotWithShape="1">
          <a:blip r:embed="rId3">
            <a:alphaModFix/>
          </a:blip>
          <a:srcRect b="0" l="5506" r="5247" t="0"/>
          <a:stretch/>
        </p:blipFill>
        <p:spPr>
          <a:xfrm>
            <a:off x="4929600" y="929025"/>
            <a:ext cx="3656476" cy="2817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D.C. Statehood Bill</a:t>
            </a:r>
            <a:endParaRPr/>
          </a:p>
        </p:txBody>
      </p:sp>
      <p:sp>
        <p:nvSpPr>
          <p:cNvPr id="102" name="Google Shape;102;p17"/>
          <p:cNvSpPr txBox="1"/>
          <p:nvPr>
            <p:ph idx="1" type="body"/>
          </p:nvPr>
        </p:nvSpPr>
        <p:spPr>
          <a:xfrm>
            <a:off x="311700" y="961350"/>
            <a:ext cx="8520600" cy="2373600"/>
          </a:xfrm>
          <a:prstGeom prst="rect">
            <a:avLst/>
          </a:prstGeom>
        </p:spPr>
        <p:txBody>
          <a:bodyPr anchorCtr="0" anchor="ctr" bIns="91425" lIns="91425" spcFirstLastPara="1" rIns="91425" wrap="square" tIns="91425">
            <a:spAutoFit/>
          </a:bodyPr>
          <a:lstStyle/>
          <a:p>
            <a:pPr indent="-342900" lvl="0" marL="457200" rtl="0" algn="l">
              <a:spcBef>
                <a:spcPts val="0"/>
              </a:spcBef>
              <a:spcAft>
                <a:spcPts val="0"/>
              </a:spcAft>
              <a:buSzPts val="1800"/>
              <a:buChar char="●"/>
            </a:pPr>
            <a:r>
              <a:rPr lang="en" sz="1800"/>
              <a:t>A smaller District of Columbia is left and includes federal buildings:</a:t>
            </a:r>
            <a:endParaRPr sz="1800"/>
          </a:p>
          <a:p>
            <a:pPr indent="-342900" lvl="1" marL="914400" rtl="0" algn="l">
              <a:spcBef>
                <a:spcPts val="0"/>
              </a:spcBef>
              <a:spcAft>
                <a:spcPts val="0"/>
              </a:spcAft>
              <a:buSzPts val="1800"/>
              <a:buChar char="○"/>
            </a:pPr>
            <a:r>
              <a:rPr lang="en" sz="1800"/>
              <a:t>Capitol</a:t>
            </a:r>
            <a:endParaRPr sz="1800"/>
          </a:p>
          <a:p>
            <a:pPr indent="-342900" lvl="1" marL="914400" rtl="0" algn="l">
              <a:spcBef>
                <a:spcPts val="0"/>
              </a:spcBef>
              <a:spcAft>
                <a:spcPts val="0"/>
              </a:spcAft>
              <a:buSzPts val="1800"/>
              <a:buChar char="○"/>
            </a:pPr>
            <a:r>
              <a:rPr lang="en" sz="1800"/>
              <a:t>Supreme Court</a:t>
            </a:r>
            <a:endParaRPr sz="1800"/>
          </a:p>
          <a:p>
            <a:pPr indent="-342900" lvl="1" marL="914400" rtl="0" algn="l">
              <a:spcBef>
                <a:spcPts val="0"/>
              </a:spcBef>
              <a:spcAft>
                <a:spcPts val="0"/>
              </a:spcAft>
              <a:buSzPts val="1800"/>
              <a:buChar char="○"/>
            </a:pPr>
            <a:r>
              <a:rPr lang="en" sz="1800"/>
              <a:t>White House</a:t>
            </a:r>
            <a:endParaRPr sz="1800"/>
          </a:p>
          <a:p>
            <a:pPr indent="-342900" lvl="1" marL="914400" rtl="0" algn="l">
              <a:spcBef>
                <a:spcPts val="0"/>
              </a:spcBef>
              <a:spcAft>
                <a:spcPts val="0"/>
              </a:spcAft>
              <a:buSzPts val="1800"/>
              <a:buChar char="○"/>
            </a:pPr>
            <a:r>
              <a:rPr lang="en" sz="1800"/>
              <a:t>Senate and House Buildings</a:t>
            </a:r>
            <a:endParaRPr sz="1800"/>
          </a:p>
          <a:p>
            <a:pPr indent="-342900" lvl="1" marL="914400" rtl="0" algn="l">
              <a:spcBef>
                <a:spcPts val="0"/>
              </a:spcBef>
              <a:spcAft>
                <a:spcPts val="0"/>
              </a:spcAft>
              <a:buSzPts val="1800"/>
              <a:buChar char="○"/>
            </a:pPr>
            <a:r>
              <a:rPr lang="en" sz="1800"/>
              <a:t>Monuments on the National Mall</a:t>
            </a:r>
            <a:endParaRPr sz="1800"/>
          </a:p>
          <a:p>
            <a:pPr indent="-342900" lvl="0" marL="457200" rtl="0" algn="l">
              <a:spcBef>
                <a:spcPts val="0"/>
              </a:spcBef>
              <a:spcAft>
                <a:spcPts val="0"/>
              </a:spcAft>
              <a:buSzPts val="1800"/>
              <a:buChar char="●"/>
            </a:pPr>
            <a:r>
              <a:rPr lang="en" sz="1800"/>
              <a:t>Revision to the 23rd Amendment</a:t>
            </a:r>
            <a:endParaRPr sz="1800"/>
          </a:p>
        </p:txBody>
      </p:sp>
      <p:pic>
        <p:nvPicPr>
          <p:cNvPr id="103" name="Google Shape;103;p17"/>
          <p:cNvPicPr preferRelativeResize="0"/>
          <p:nvPr/>
        </p:nvPicPr>
        <p:blipFill>
          <a:blip r:embed="rId3">
            <a:alphaModFix/>
          </a:blip>
          <a:stretch>
            <a:fillRect/>
          </a:stretch>
        </p:blipFill>
        <p:spPr>
          <a:xfrm>
            <a:off x="1974764" y="3523073"/>
            <a:ext cx="5194476" cy="13391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Abiding by the Constitution</a:t>
            </a:r>
            <a:endParaRPr/>
          </a:p>
        </p:txBody>
      </p:sp>
      <p:sp>
        <p:nvSpPr>
          <p:cNvPr id="109" name="Google Shape;109;p18"/>
          <p:cNvSpPr txBox="1"/>
          <p:nvPr>
            <p:ph idx="1" type="body"/>
          </p:nvPr>
        </p:nvSpPr>
        <p:spPr>
          <a:xfrm>
            <a:off x="4343400" y="1330750"/>
            <a:ext cx="4098300" cy="32493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Leaving the District of Columbia intact keeps the federal seat of government required by the Constitution</a:t>
            </a:r>
            <a:endParaRPr sz="2200"/>
          </a:p>
          <a:p>
            <a:pPr indent="-368300" lvl="0" marL="457200" rtl="0" algn="l">
              <a:spcBef>
                <a:spcPts val="0"/>
              </a:spcBef>
              <a:spcAft>
                <a:spcPts val="0"/>
              </a:spcAft>
              <a:buSzPts val="2200"/>
              <a:buChar char="●"/>
            </a:pPr>
            <a:r>
              <a:rPr lang="en" sz="2200"/>
              <a:t>Residents of Washington, Douglass Commonwealth earn equal rights</a:t>
            </a:r>
            <a:endParaRPr sz="2200"/>
          </a:p>
        </p:txBody>
      </p:sp>
      <p:pic>
        <p:nvPicPr>
          <p:cNvPr id="110" name="Google Shape;110;p18"/>
          <p:cNvPicPr preferRelativeResize="0"/>
          <p:nvPr/>
        </p:nvPicPr>
        <p:blipFill>
          <a:blip r:embed="rId3">
            <a:alphaModFix/>
          </a:blip>
          <a:stretch>
            <a:fillRect/>
          </a:stretch>
        </p:blipFill>
        <p:spPr>
          <a:xfrm>
            <a:off x="878961" y="1027875"/>
            <a:ext cx="3194789" cy="3855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6" name="Google Shape;116;p19"/>
          <p:cNvSpPr/>
          <p:nvPr/>
        </p:nvSpPr>
        <p:spPr>
          <a:xfrm>
            <a:off x="414975" y="973075"/>
            <a:ext cx="4607700" cy="2039100"/>
          </a:xfrm>
          <a:prstGeom prst="wedgeRoundRectCallout">
            <a:avLst>
              <a:gd fmla="val -53488" name="adj1"/>
              <a:gd fmla="val 3247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t>Summarize the changes that would take place if Washington, D.C. became a state. Be sure to consider the differences between Home Rule and Statehood.</a:t>
            </a:r>
            <a:endParaRPr sz="2000">
              <a:solidFill>
                <a:srgbClr val="000000"/>
              </a:solidFill>
            </a:endParaRPr>
          </a:p>
        </p:txBody>
      </p:sp>
      <p:sp>
        <p:nvSpPr>
          <p:cNvPr id="117" name="Google Shape;117;p19"/>
          <p:cNvSpPr/>
          <p:nvPr/>
        </p:nvSpPr>
        <p:spPr>
          <a:xfrm>
            <a:off x="632775" y="3143100"/>
            <a:ext cx="4275600" cy="1593600"/>
          </a:xfrm>
          <a:prstGeom prst="wedgeRoundRectCallout">
            <a:avLst>
              <a:gd fmla="val 53257" name="adj1"/>
              <a:gd fmla="val 3472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t>If Washington D.C. becomes a state, what potential hurdles would it need to overcome?</a:t>
            </a:r>
            <a:endParaRPr sz="2000"/>
          </a:p>
        </p:txBody>
      </p:sp>
      <p:pic>
        <p:nvPicPr>
          <p:cNvPr id="118" name="Google Shape;118;p19"/>
          <p:cNvPicPr preferRelativeResize="0"/>
          <p:nvPr/>
        </p:nvPicPr>
        <p:blipFill>
          <a:blip r:embed="rId3">
            <a:alphaModFix/>
          </a:blip>
          <a:stretch>
            <a:fillRect/>
          </a:stretch>
        </p:blipFill>
        <p:spPr>
          <a:xfrm>
            <a:off x="5582750" y="849427"/>
            <a:ext cx="3008176" cy="1756825"/>
          </a:xfrm>
          <a:prstGeom prst="rect">
            <a:avLst/>
          </a:prstGeom>
          <a:noFill/>
          <a:ln cap="flat" cmpd="sng" w="19050">
            <a:solidFill>
              <a:schemeClr val="dk2"/>
            </a:solidFill>
            <a:prstDash val="solid"/>
            <a:round/>
            <a:headEnd len="sm" w="sm" type="none"/>
            <a:tailEnd len="sm" w="sm" type="none"/>
          </a:ln>
        </p:spPr>
      </p:pic>
      <p:pic>
        <p:nvPicPr>
          <p:cNvPr id="119" name="Google Shape;119;p19"/>
          <p:cNvPicPr preferRelativeResize="0"/>
          <p:nvPr/>
        </p:nvPicPr>
        <p:blipFill>
          <a:blip r:embed="rId4">
            <a:alphaModFix/>
          </a:blip>
          <a:stretch>
            <a:fillRect/>
          </a:stretch>
        </p:blipFill>
        <p:spPr>
          <a:xfrm>
            <a:off x="5684737" y="2758650"/>
            <a:ext cx="2804200" cy="20991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United States</a:t>
            </a:r>
            <a:endParaRPr/>
          </a:p>
        </p:txBody>
      </p:sp>
      <p:sp>
        <p:nvSpPr>
          <p:cNvPr id="45" name="Google Shape;45;p9"/>
          <p:cNvSpPr txBox="1"/>
          <p:nvPr>
            <p:ph idx="1" type="body"/>
          </p:nvPr>
        </p:nvSpPr>
        <p:spPr>
          <a:xfrm>
            <a:off x="4364500" y="865525"/>
            <a:ext cx="4467900" cy="4028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Third most populous country in the world</a:t>
            </a:r>
            <a:endParaRPr sz="2200"/>
          </a:p>
          <a:p>
            <a:pPr indent="-368300" lvl="0" marL="457200" rtl="0" algn="l">
              <a:spcBef>
                <a:spcPts val="0"/>
              </a:spcBef>
              <a:spcAft>
                <a:spcPts val="0"/>
              </a:spcAft>
              <a:buSzPts val="2200"/>
              <a:buChar char="●"/>
            </a:pPr>
            <a:r>
              <a:rPr lang="en" sz="2200"/>
              <a:t>Made up of 50 states and the District of Columbia</a:t>
            </a:r>
            <a:endParaRPr sz="2200"/>
          </a:p>
          <a:p>
            <a:pPr indent="-368300" lvl="0" marL="457200" rtl="0" algn="l">
              <a:spcBef>
                <a:spcPts val="0"/>
              </a:spcBef>
              <a:spcAft>
                <a:spcPts val="0"/>
              </a:spcAft>
              <a:buSzPts val="2200"/>
              <a:buChar char="●"/>
            </a:pPr>
            <a:r>
              <a:rPr lang="en" sz="2200"/>
              <a:t>48 states lie between Canada, which is north of the U.S., and Mexico, which is to the south</a:t>
            </a:r>
            <a:endParaRPr sz="2200"/>
          </a:p>
          <a:p>
            <a:pPr indent="-368300" lvl="0" marL="457200" rtl="0" algn="l">
              <a:spcBef>
                <a:spcPts val="0"/>
              </a:spcBef>
              <a:spcAft>
                <a:spcPts val="0"/>
              </a:spcAft>
              <a:buSzPts val="2200"/>
              <a:buChar char="●"/>
            </a:pPr>
            <a:r>
              <a:rPr lang="en" sz="2200"/>
              <a:t>Alaska, northwest of Canada</a:t>
            </a:r>
            <a:endParaRPr sz="2200"/>
          </a:p>
          <a:p>
            <a:pPr indent="-368300" lvl="0" marL="457200" rtl="0" algn="l">
              <a:spcBef>
                <a:spcPts val="0"/>
              </a:spcBef>
              <a:spcAft>
                <a:spcPts val="0"/>
              </a:spcAft>
              <a:buSzPts val="2200"/>
              <a:buChar char="●"/>
            </a:pPr>
            <a:r>
              <a:rPr lang="en" sz="2200"/>
              <a:t>Hawaii, group of islands in the Pacific Ocean</a:t>
            </a:r>
            <a:endParaRPr sz="2200"/>
          </a:p>
        </p:txBody>
      </p:sp>
      <p:pic>
        <p:nvPicPr>
          <p:cNvPr id="46" name="Google Shape;46;p9"/>
          <p:cNvPicPr preferRelativeResize="0"/>
          <p:nvPr/>
        </p:nvPicPr>
        <p:blipFill>
          <a:blip r:embed="rId3">
            <a:alphaModFix/>
          </a:blip>
          <a:stretch>
            <a:fillRect/>
          </a:stretch>
        </p:blipFill>
        <p:spPr>
          <a:xfrm>
            <a:off x="400675" y="1741876"/>
            <a:ext cx="3711250" cy="22753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Statehood</a:t>
            </a:r>
            <a:endParaRPr/>
          </a:p>
        </p:txBody>
      </p:sp>
      <p:sp>
        <p:nvSpPr>
          <p:cNvPr id="52" name="Google Shape;52;p10"/>
          <p:cNvSpPr txBox="1"/>
          <p:nvPr>
            <p:ph idx="1" type="body"/>
          </p:nvPr>
        </p:nvSpPr>
        <p:spPr>
          <a:xfrm>
            <a:off x="372050" y="1056575"/>
            <a:ext cx="39924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Have governments elected by the people of that state</a:t>
            </a:r>
            <a:endParaRPr sz="2200"/>
          </a:p>
          <a:p>
            <a:pPr indent="-368300" lvl="0" marL="457200" rtl="0" algn="l">
              <a:spcBef>
                <a:spcPts val="0"/>
              </a:spcBef>
              <a:spcAft>
                <a:spcPts val="0"/>
              </a:spcAft>
              <a:buSzPts val="2200"/>
              <a:buChar char="●"/>
            </a:pPr>
            <a:r>
              <a:rPr lang="en" sz="2200"/>
              <a:t>Are represented by voting in the U.S. Congress</a:t>
            </a:r>
            <a:endParaRPr sz="2200"/>
          </a:p>
          <a:p>
            <a:pPr indent="-368300" lvl="0" marL="457200" rtl="0" algn="l">
              <a:spcBef>
                <a:spcPts val="0"/>
              </a:spcBef>
              <a:spcAft>
                <a:spcPts val="0"/>
              </a:spcAft>
              <a:buSzPts val="2200"/>
              <a:buChar char="●"/>
            </a:pPr>
            <a:r>
              <a:rPr lang="en" sz="2200"/>
              <a:t>Have the power to create their own laws</a:t>
            </a:r>
            <a:endParaRPr sz="2200"/>
          </a:p>
          <a:p>
            <a:pPr indent="-368300" lvl="0" marL="457200" rtl="0" algn="l">
              <a:spcBef>
                <a:spcPts val="0"/>
              </a:spcBef>
              <a:spcAft>
                <a:spcPts val="0"/>
              </a:spcAft>
              <a:buSzPts val="2200"/>
              <a:buChar char="●"/>
            </a:pPr>
            <a:r>
              <a:rPr lang="en" sz="2200"/>
              <a:t>Enforce laws</a:t>
            </a:r>
            <a:endParaRPr sz="2200"/>
          </a:p>
          <a:p>
            <a:pPr indent="-368300" lvl="0" marL="457200" rtl="0" algn="l">
              <a:spcBef>
                <a:spcPts val="0"/>
              </a:spcBef>
              <a:spcAft>
                <a:spcPts val="0"/>
              </a:spcAft>
              <a:buSzPts val="2200"/>
              <a:buChar char="●"/>
            </a:pPr>
            <a:r>
              <a:rPr lang="en" sz="2200"/>
              <a:t>Vote on their budget based on their needs</a:t>
            </a:r>
            <a:endParaRPr sz="2200"/>
          </a:p>
        </p:txBody>
      </p:sp>
      <p:pic>
        <p:nvPicPr>
          <p:cNvPr id="53" name="Google Shape;53;p10"/>
          <p:cNvPicPr preferRelativeResize="0"/>
          <p:nvPr/>
        </p:nvPicPr>
        <p:blipFill>
          <a:blip r:embed="rId3">
            <a:alphaModFix/>
          </a:blip>
          <a:stretch>
            <a:fillRect/>
          </a:stretch>
        </p:blipFill>
        <p:spPr>
          <a:xfrm>
            <a:off x="4672175" y="1590970"/>
            <a:ext cx="4071150" cy="256990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Home Rule Act of 1973</a:t>
            </a:r>
            <a:endParaRPr/>
          </a:p>
        </p:txBody>
      </p:sp>
      <p:sp>
        <p:nvSpPr>
          <p:cNvPr id="59" name="Google Shape;59;p11"/>
          <p:cNvSpPr txBox="1"/>
          <p:nvPr>
            <p:ph idx="1" type="body"/>
          </p:nvPr>
        </p:nvSpPr>
        <p:spPr>
          <a:xfrm>
            <a:off x="3911100" y="964850"/>
            <a:ext cx="50415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Power to elect a Mayor and a District Council</a:t>
            </a:r>
            <a:endParaRPr sz="2200"/>
          </a:p>
          <a:p>
            <a:pPr indent="-368300" lvl="0" marL="457200" rtl="0" algn="l">
              <a:spcBef>
                <a:spcPts val="0"/>
              </a:spcBef>
              <a:spcAft>
                <a:spcPts val="0"/>
              </a:spcAft>
              <a:buSzPts val="2200"/>
              <a:buChar char="●"/>
            </a:pPr>
            <a:r>
              <a:rPr lang="en" sz="2200"/>
              <a:t>District Council can pass local laws</a:t>
            </a:r>
            <a:endParaRPr sz="2200"/>
          </a:p>
          <a:p>
            <a:pPr indent="-368300" lvl="0" marL="457200" rtl="0" algn="l">
              <a:spcBef>
                <a:spcPts val="0"/>
              </a:spcBef>
              <a:spcAft>
                <a:spcPts val="0"/>
              </a:spcAft>
              <a:buSzPts val="2200"/>
              <a:buChar char="●"/>
            </a:pPr>
            <a:r>
              <a:rPr lang="en" sz="2200"/>
              <a:t>New laws need approval of Congress</a:t>
            </a:r>
            <a:endParaRPr sz="2200"/>
          </a:p>
          <a:p>
            <a:pPr indent="-368300" lvl="0" marL="457200" rtl="0" algn="l">
              <a:spcBef>
                <a:spcPts val="0"/>
              </a:spcBef>
              <a:spcAft>
                <a:spcPts val="0"/>
              </a:spcAft>
              <a:buSzPts val="2200"/>
              <a:buChar char="●"/>
            </a:pPr>
            <a:r>
              <a:rPr lang="en" sz="2200"/>
              <a:t>Budget needs approval of Congress</a:t>
            </a:r>
            <a:endParaRPr sz="2200"/>
          </a:p>
          <a:p>
            <a:pPr indent="-368300" lvl="0" marL="457200" rtl="0" algn="l">
              <a:spcBef>
                <a:spcPts val="0"/>
              </a:spcBef>
              <a:spcAft>
                <a:spcPts val="0"/>
              </a:spcAft>
              <a:buSzPts val="2200"/>
              <a:buChar char="●"/>
            </a:pPr>
            <a:r>
              <a:rPr lang="en" sz="2200"/>
              <a:t>Represented in U.S. Congress by a non-voting representative</a:t>
            </a:r>
            <a:endParaRPr sz="2200"/>
          </a:p>
        </p:txBody>
      </p:sp>
      <p:pic>
        <p:nvPicPr>
          <p:cNvPr id="60" name="Google Shape;60;p11"/>
          <p:cNvPicPr preferRelativeResize="0"/>
          <p:nvPr/>
        </p:nvPicPr>
        <p:blipFill>
          <a:blip r:embed="rId3">
            <a:alphaModFix/>
          </a:blip>
          <a:stretch>
            <a:fillRect/>
          </a:stretch>
        </p:blipFill>
        <p:spPr>
          <a:xfrm>
            <a:off x="374725" y="3175800"/>
            <a:ext cx="3324925" cy="1717850"/>
          </a:xfrm>
          <a:prstGeom prst="rect">
            <a:avLst/>
          </a:prstGeom>
          <a:noFill/>
          <a:ln cap="flat" cmpd="sng" w="19050">
            <a:solidFill>
              <a:schemeClr val="dk2"/>
            </a:solidFill>
            <a:prstDash val="solid"/>
            <a:round/>
            <a:headEnd len="sm" w="sm" type="none"/>
            <a:tailEnd len="sm" w="sm" type="none"/>
          </a:ln>
        </p:spPr>
      </p:pic>
      <p:pic>
        <p:nvPicPr>
          <p:cNvPr id="61" name="Google Shape;61;p11"/>
          <p:cNvPicPr preferRelativeResize="0"/>
          <p:nvPr/>
        </p:nvPicPr>
        <p:blipFill>
          <a:blip r:embed="rId4">
            <a:alphaModFix/>
          </a:blip>
          <a:stretch>
            <a:fillRect/>
          </a:stretch>
        </p:blipFill>
        <p:spPr>
          <a:xfrm>
            <a:off x="1182306" y="964847"/>
            <a:ext cx="1709750" cy="209551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67" name="Google Shape;67;p12"/>
          <p:cNvSpPr/>
          <p:nvPr/>
        </p:nvSpPr>
        <p:spPr>
          <a:xfrm>
            <a:off x="756725" y="1371150"/>
            <a:ext cx="3121200" cy="2401200"/>
          </a:xfrm>
          <a:prstGeom prst="wedgeRoundRectCallout">
            <a:avLst>
              <a:gd fmla="val 28651" name="adj1"/>
              <a:gd fmla="val 6635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Compare and contrast Statehood and D.C. Home Rule using the Venn diagram.</a:t>
            </a:r>
            <a:endParaRPr sz="2200"/>
          </a:p>
        </p:txBody>
      </p:sp>
      <p:pic>
        <p:nvPicPr>
          <p:cNvPr id="68" name="Google Shape;68;p12"/>
          <p:cNvPicPr preferRelativeResize="0"/>
          <p:nvPr/>
        </p:nvPicPr>
        <p:blipFill>
          <a:blip r:embed="rId3">
            <a:alphaModFix/>
          </a:blip>
          <a:stretch>
            <a:fillRect/>
          </a:stretch>
        </p:blipFill>
        <p:spPr>
          <a:xfrm>
            <a:off x="4350200" y="1154750"/>
            <a:ext cx="4130675" cy="36789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How Statehood Becomes a Law</a:t>
            </a:r>
            <a:endParaRPr/>
          </a:p>
        </p:txBody>
      </p:sp>
      <p:sp>
        <p:nvSpPr>
          <p:cNvPr id="74" name="Google Shape;74;p13"/>
          <p:cNvSpPr txBox="1"/>
          <p:nvPr>
            <p:ph idx="1" type="body"/>
          </p:nvPr>
        </p:nvSpPr>
        <p:spPr>
          <a:xfrm>
            <a:off x="3453675" y="1170325"/>
            <a:ext cx="5378700" cy="32493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AutoNum type="arabicPeriod"/>
            </a:pPr>
            <a:r>
              <a:rPr lang="en" sz="2200"/>
              <a:t>Laws begin as ideas that are written down and explained</a:t>
            </a:r>
            <a:endParaRPr sz="2200"/>
          </a:p>
          <a:p>
            <a:pPr indent="-368300" lvl="0" marL="457200" rtl="0" algn="l">
              <a:spcBef>
                <a:spcPts val="0"/>
              </a:spcBef>
              <a:spcAft>
                <a:spcPts val="0"/>
              </a:spcAft>
              <a:buSzPts val="2200"/>
              <a:buAutoNum type="arabicPeriod"/>
            </a:pPr>
            <a:r>
              <a:rPr lang="en" sz="2200"/>
              <a:t>This written down idea becomes a bill</a:t>
            </a:r>
            <a:endParaRPr sz="2200"/>
          </a:p>
          <a:p>
            <a:pPr indent="-368300" lvl="0" marL="457200" rtl="0" algn="l">
              <a:spcBef>
                <a:spcPts val="0"/>
              </a:spcBef>
              <a:spcAft>
                <a:spcPts val="0"/>
              </a:spcAft>
              <a:buSzPts val="2200"/>
              <a:buAutoNum type="arabicPeriod"/>
            </a:pPr>
            <a:r>
              <a:rPr lang="en" sz="2200"/>
              <a:t>Senators or representatives introduce bills in Congress</a:t>
            </a:r>
            <a:endParaRPr sz="2200"/>
          </a:p>
          <a:p>
            <a:pPr indent="-368300" lvl="0" marL="457200" rtl="0" algn="l">
              <a:spcBef>
                <a:spcPts val="0"/>
              </a:spcBef>
              <a:spcAft>
                <a:spcPts val="0"/>
              </a:spcAft>
              <a:buSzPts val="2200"/>
              <a:buAutoNum type="arabicPeriod"/>
            </a:pPr>
            <a:r>
              <a:rPr lang="en" sz="2200"/>
              <a:t>Bills are voted on by the Congress</a:t>
            </a:r>
            <a:endParaRPr sz="2200"/>
          </a:p>
          <a:p>
            <a:pPr indent="-368300" lvl="0" marL="457200" rtl="0" algn="l">
              <a:spcBef>
                <a:spcPts val="0"/>
              </a:spcBef>
              <a:spcAft>
                <a:spcPts val="0"/>
              </a:spcAft>
              <a:buSzPts val="2200"/>
              <a:buAutoNum type="arabicPeriod"/>
            </a:pPr>
            <a:r>
              <a:rPr lang="en" sz="2200"/>
              <a:t>If Congress passes a bill, it goes to the President to be signed into law</a:t>
            </a:r>
            <a:endParaRPr sz="2200"/>
          </a:p>
        </p:txBody>
      </p:sp>
      <p:pic>
        <p:nvPicPr>
          <p:cNvPr id="75" name="Google Shape;75;p13"/>
          <p:cNvPicPr preferRelativeResize="0"/>
          <p:nvPr/>
        </p:nvPicPr>
        <p:blipFill>
          <a:blip r:embed="rId3">
            <a:alphaModFix/>
          </a:blip>
          <a:stretch>
            <a:fillRect/>
          </a:stretch>
        </p:blipFill>
        <p:spPr>
          <a:xfrm>
            <a:off x="629650" y="1005850"/>
            <a:ext cx="2384400" cy="3887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Attempts at Statehood</a:t>
            </a:r>
            <a:endParaRPr/>
          </a:p>
        </p:txBody>
      </p:sp>
      <p:sp>
        <p:nvSpPr>
          <p:cNvPr id="81" name="Google Shape;81;p14"/>
          <p:cNvSpPr txBox="1"/>
          <p:nvPr>
            <p:ph idx="1" type="body"/>
          </p:nvPr>
        </p:nvSpPr>
        <p:spPr>
          <a:xfrm>
            <a:off x="372000" y="1147075"/>
            <a:ext cx="42000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Bills for D.C. Statehood have been introduced to Congress more than 12 times</a:t>
            </a:r>
            <a:endParaRPr sz="2200"/>
          </a:p>
          <a:p>
            <a:pPr indent="-368300" lvl="0" marL="457200" rtl="0" algn="l">
              <a:spcBef>
                <a:spcPts val="0"/>
              </a:spcBef>
              <a:spcAft>
                <a:spcPts val="0"/>
              </a:spcAft>
              <a:buSzPts val="2200"/>
              <a:buChar char="●"/>
            </a:pPr>
            <a:r>
              <a:rPr lang="en" sz="2200"/>
              <a:t>Only two bills have made it to a vote, in 1993 and 2020</a:t>
            </a:r>
            <a:endParaRPr sz="2200"/>
          </a:p>
          <a:p>
            <a:pPr indent="-368300" lvl="0" marL="457200" rtl="0" algn="l">
              <a:spcBef>
                <a:spcPts val="0"/>
              </a:spcBef>
              <a:spcAft>
                <a:spcPts val="0"/>
              </a:spcAft>
              <a:buSzPts val="2200"/>
              <a:buChar char="●"/>
            </a:pPr>
            <a:r>
              <a:rPr lang="en" sz="2200"/>
              <a:t>The 1993 bill did not pass</a:t>
            </a:r>
            <a:endParaRPr sz="2200"/>
          </a:p>
          <a:p>
            <a:pPr indent="-368300" lvl="0" marL="457200" rtl="0" algn="l">
              <a:spcBef>
                <a:spcPts val="0"/>
              </a:spcBef>
              <a:spcAft>
                <a:spcPts val="0"/>
              </a:spcAft>
              <a:buSzPts val="2200"/>
              <a:buChar char="●"/>
            </a:pPr>
            <a:r>
              <a:rPr lang="en" sz="2200"/>
              <a:t>The 2020 bill passed the House of Representatives</a:t>
            </a:r>
            <a:endParaRPr sz="2200"/>
          </a:p>
        </p:txBody>
      </p:sp>
      <p:pic>
        <p:nvPicPr>
          <p:cNvPr id="82" name="Google Shape;82;p14"/>
          <p:cNvPicPr preferRelativeResize="0"/>
          <p:nvPr/>
        </p:nvPicPr>
        <p:blipFill>
          <a:blip r:embed="rId3">
            <a:alphaModFix/>
          </a:blip>
          <a:stretch>
            <a:fillRect/>
          </a:stretch>
        </p:blipFill>
        <p:spPr>
          <a:xfrm>
            <a:off x="4750900" y="1072288"/>
            <a:ext cx="4005200" cy="37882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Delegate Eleanor Holmes</a:t>
            </a:r>
            <a:endParaRPr/>
          </a:p>
        </p:txBody>
      </p:sp>
      <p:sp>
        <p:nvSpPr>
          <p:cNvPr id="88" name="Google Shape;88;p15"/>
          <p:cNvSpPr txBox="1"/>
          <p:nvPr>
            <p:ph idx="1" type="body"/>
          </p:nvPr>
        </p:nvSpPr>
        <p:spPr>
          <a:xfrm>
            <a:off x="3992450" y="1365013"/>
            <a:ext cx="4620600" cy="32493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Delegate to United States House of Representatives since 1991</a:t>
            </a:r>
            <a:endParaRPr sz="2200"/>
          </a:p>
          <a:p>
            <a:pPr indent="-368300" lvl="0" marL="457200" rtl="0" algn="l">
              <a:spcBef>
                <a:spcPts val="0"/>
              </a:spcBef>
              <a:spcAft>
                <a:spcPts val="0"/>
              </a:spcAft>
              <a:buSzPts val="2200"/>
              <a:buChar char="●"/>
            </a:pPr>
            <a:r>
              <a:rPr lang="en" sz="2200"/>
              <a:t>Introduced the D.C. Statehood Bill in January 2019</a:t>
            </a:r>
            <a:endParaRPr sz="2200"/>
          </a:p>
          <a:p>
            <a:pPr indent="-368300" lvl="0" marL="457200" rtl="0" algn="l">
              <a:spcBef>
                <a:spcPts val="0"/>
              </a:spcBef>
              <a:spcAft>
                <a:spcPts val="0"/>
              </a:spcAft>
              <a:buSzPts val="2200"/>
              <a:buChar char="●"/>
            </a:pPr>
            <a:r>
              <a:rPr lang="en" sz="2200"/>
              <a:t>First time since 1993 that Congress will vote on D.C. becoming the 51st state</a:t>
            </a:r>
            <a:endParaRPr sz="2200"/>
          </a:p>
        </p:txBody>
      </p:sp>
      <p:pic>
        <p:nvPicPr>
          <p:cNvPr id="89" name="Google Shape;89;p15"/>
          <p:cNvPicPr preferRelativeResize="0"/>
          <p:nvPr/>
        </p:nvPicPr>
        <p:blipFill>
          <a:blip r:embed="rId3">
            <a:alphaModFix/>
          </a:blip>
          <a:stretch>
            <a:fillRect/>
          </a:stretch>
        </p:blipFill>
        <p:spPr>
          <a:xfrm>
            <a:off x="947101" y="1104125"/>
            <a:ext cx="2606424" cy="37711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D.C. Statehood Bill</a:t>
            </a:r>
            <a:endParaRPr/>
          </a:p>
        </p:txBody>
      </p:sp>
      <p:sp>
        <p:nvSpPr>
          <p:cNvPr id="95" name="Google Shape;95;p16"/>
          <p:cNvSpPr txBox="1"/>
          <p:nvPr>
            <p:ph idx="1" type="body"/>
          </p:nvPr>
        </p:nvSpPr>
        <p:spPr>
          <a:xfrm>
            <a:off x="844225" y="1247550"/>
            <a:ext cx="4722300" cy="32493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Residential and commercial parts of the District of Columbia would become a new state</a:t>
            </a:r>
            <a:endParaRPr sz="2200"/>
          </a:p>
          <a:p>
            <a:pPr indent="-368300" lvl="0" marL="457200" rtl="0" algn="l">
              <a:spcBef>
                <a:spcPts val="0"/>
              </a:spcBef>
              <a:spcAft>
                <a:spcPts val="0"/>
              </a:spcAft>
              <a:buSzPts val="2200"/>
              <a:buChar char="●"/>
            </a:pPr>
            <a:r>
              <a:rPr lang="en" sz="2200"/>
              <a:t>Called Washington, Douglass Commonwealth</a:t>
            </a:r>
            <a:endParaRPr sz="2200"/>
          </a:p>
          <a:p>
            <a:pPr indent="-368300" lvl="0" marL="457200" rtl="0" algn="l">
              <a:spcBef>
                <a:spcPts val="0"/>
              </a:spcBef>
              <a:spcAft>
                <a:spcPts val="0"/>
              </a:spcAft>
              <a:buSzPts val="2200"/>
              <a:buChar char="●"/>
            </a:pPr>
            <a:r>
              <a:rPr lang="en" sz="2200"/>
              <a:t>Named for Frederick Douglass</a:t>
            </a:r>
            <a:endParaRPr sz="2200"/>
          </a:p>
          <a:p>
            <a:pPr indent="-368300" lvl="0" marL="457200" rtl="0" algn="l">
              <a:spcBef>
                <a:spcPts val="0"/>
              </a:spcBef>
              <a:spcAft>
                <a:spcPts val="0"/>
              </a:spcAft>
              <a:buSzPts val="2200"/>
              <a:buChar char="●"/>
            </a:pPr>
            <a:r>
              <a:rPr lang="en" sz="2200"/>
              <a:t>Douglass was a resident of D.C. and strong civil rights advocate</a:t>
            </a:r>
            <a:endParaRPr sz="2200"/>
          </a:p>
        </p:txBody>
      </p:sp>
      <p:pic>
        <p:nvPicPr>
          <p:cNvPr id="96" name="Google Shape;96;p16"/>
          <p:cNvPicPr preferRelativeResize="0"/>
          <p:nvPr/>
        </p:nvPicPr>
        <p:blipFill>
          <a:blip r:embed="rId3">
            <a:alphaModFix/>
          </a:blip>
          <a:stretch>
            <a:fillRect/>
          </a:stretch>
        </p:blipFill>
        <p:spPr>
          <a:xfrm>
            <a:off x="6425125" y="383375"/>
            <a:ext cx="1925775" cy="4376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