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PtVih6p_PjpZgL6uMCOj6G9tIoHfdZUn/view?usp=sharing" TargetMode="External"/><Relationship Id="rId3" Type="http://schemas.openxmlformats.org/officeDocument/2006/relationships/hyperlink" Target="https://drive.google.com/file/d/1q2N3IEh3Xug5e4TIdAQlvDQ05YC0Duv3/view?usp=sharing" TargetMode="External"/><Relationship Id="rId4" Type="http://schemas.openxmlformats.org/officeDocument/2006/relationships/hyperlink" Target="https://drive.google.com/file/d/1G30YfZo1rUTi7Nl8vIfHTqJYl0ZhZB2v/view?usp=sharing" TargetMode="External"/><Relationship Id="rId5" Type="http://schemas.openxmlformats.org/officeDocument/2006/relationships/hyperlink" Target="https://drive.google.com/file/d/1MERnYsKfwNxV4-zzn_OcQbyfDL4DnBXR/view?usp=sharing" TargetMode="External"/><Relationship Id="rId6" Type="http://schemas.openxmlformats.org/officeDocument/2006/relationships/hyperlink" Target="https://digdc.dclibrary.org/islandora/object/dcplislandora%3A118026?solr_nav%5Bid%5D=049c98c7c8c3834c4232&amp;solr_nav%5Bpage%5D=0&amp;solr_nav%5Boffset%5D=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93?solr_nav%5Bid%5D=0fda024e47d2dbe0e3fb&amp;solr_nav%5Bpage%5D=0&amp;solr_nav%5Boffset%5D=4"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2068?solr_nav%5Bid%5D=eeb09c828dc2f8f03709&amp;solr_nav%5Bpage%5D=0&amp;solr_nav%5Boffset%5D=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851?solr_nav%5Bid%5D=041c44b003222177443d&amp;solr_nav%5Bpage%5D=1&amp;solr_nav%5Boffset%5D=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6?solr_nav%5Bid%5D=049c98c7c8c3834c4232&amp;solr_nav%5Bpage%5D=0&amp;solr_nav%5Boffset%5D=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2?solr_nav%5Bid%5D=b4edab09c3ab587c6845&amp;solr_nav%5Bpage%5D=0&amp;solr_nav%5Boffset%5D=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550?solr_nav%5Bid%5D=4fa3c9c60e78d5574482&amp;solr_nav%5Bpage%5D=1&amp;solr_nav%5Boffset%5D=5"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4?solr_nav%5Bid%5D=049c98c7c8c3834c4232&amp;solr_nav%5Bpage%5D=0&amp;solr_nav%5Boffset%5D=7" TargetMode="External"/><Relationship Id="rId3" Type="http://schemas.openxmlformats.org/officeDocument/2006/relationships/hyperlink" Target="https://library.cqpress.com/cqresearcher/document.php?id=cqresrre2008041100"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the differences between states and a district. Students will be able to explain what makes D.C. unique as a district, specifically in how D.C. lacks representation in the national political system.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track their thinking about new terms on a vocabulary log.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analyze photographs in order to determine that despite the passing of time, the issue of voting rights in Washington, D.C. is significant and remains unresolved.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express their understanding with a formative exit ticket.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Vocabulary Log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Vocabulary Log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SL.3.1.d: Explain their own ideas and understanding in light of the discussion.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 Engage effectively in a range of collaborative discussions (one-on-one, in groups, and teacher-led) with diverse partners on </a:t>
            </a:r>
            <a:r>
              <a:rPr i="1" lang="en">
                <a:solidFill>
                  <a:schemeClr val="dk1"/>
                </a:solidFill>
              </a:rPr>
              <a:t>grade 3 topics and texts</a:t>
            </a:r>
            <a:r>
              <a:rPr lang="en">
                <a:solidFill>
                  <a:schemeClr val="dk1"/>
                </a:solidFill>
              </a:rPr>
              <a:t>, building on others' ideas and expressing their own clearly.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W.3.2.d: Provide a concluding statement or section.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W.3.2.b: Develop the topic with facts, definitions, and details.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RI.3.7: Use information gained from illustrations (e.g., maps, photographs) and the words in a text to demonstrate understanding of the text (e.g., where, when, why, and how key events occur).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RI.3.3: Describe the relationship between a series of historical events, scientific ideas or concepts, or steps in technical procedures in a text, using language that pertains to time, sequence, and cause/effect.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 Students understand the basic structure of the Washington, D.C.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3.2.4: Describe the distinctions between local, state, and national government.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D2.Civ.3.3-5: Examine the origins and purposes of rules, laws, and key U.S. constitutional provisions.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D2.Civ.4.3-5: Explain how groups of people make rules to create responsibilities and protect freedoms.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D2.Civ.5.3-5: Explain the origins, functions, and structure of different systems of government, including those created by the U.S. and state constitutions.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D2.Civ.12.3-5: Explain how rules and laws change society and how people change rules and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D2.Civ.14.3-5: Illustrate historical and contemporary means of changing society.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rgbClr val="0097A7"/>
                </a:solidFill>
                <a:hlinkClick r:id="rId6">
                  <a:extLst>
                    <a:ext uri="{A12FA001-AC4F-418D-AE19-62706E023703}">
                      <ahyp:hlinkClr val="tx"/>
                    </a:ext>
                  </a:extLst>
                </a:hlinkClick>
              </a:rPr>
              <a:t>DC VOTE license plate</a:t>
            </a:r>
            <a:r>
              <a:rPr lang="en">
                <a:solidFill>
                  <a:schemeClr val="dk1"/>
                </a:solidFill>
              </a:rPr>
              <a:t>. District of Columbia. Department of Motor Vehicles. Washingtoniana Ephemera Collection. DC Public Library.</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550aaf949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550aaf949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a copy of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are asked to complete a quick-write to the following question: “What makes Washington, D.C. unique?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residents march for home rule in colonial costumes</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550aaf94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550aaf94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“Think about this question. What does it mean to be a citizen? Turn to your partner and discuss your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 citizen is a full member of a country. Citizens have rights that are given by the country’s government. If you have citizenship in a country, you have the right to live, work, vote, and pay taxes there!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Citizens also have the right to be protected by a country’s laws. In return, citizens have duties that they owe to the country.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One of the most important duties is being loyal to the country."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Citizen: a full member of a country with rights that are given by the country’s government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Bicentennial crowd in front of Lincoln Memorial</a:t>
            </a:r>
            <a:r>
              <a:rPr lang="en">
                <a:solidFill>
                  <a:schemeClr val="dk1"/>
                </a:solidFill>
              </a:rPr>
              <a:t>. Crain, Darrell C., 1910-1995. Darrell C. Crain, Jr. Photograph Collection. DC Public Library.</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550aaf94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550aaf94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“Washington is not part of a state. It is actually in a separate district called the District of Columbia. That is where the D.C. comes from. The city and the district take up the same space.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residents do not have the same rights that American citizens in the 50 states do. Because representatives to Congress are elected only by Americans living in the 50 states, residents of Washington, D.C. do not have a vote in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Congress: the branch of government that makes the laws of the United States and controls all of the money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Additional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Washington, D.C. has a delegate to the House of Representatives, who can introduce legislation but is unable to vote.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Washington, D.C. has also two shadow Congress persons.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Protestors walk toward the Washington Monument</a:t>
            </a:r>
            <a:r>
              <a:rPr lang="en">
                <a:solidFill>
                  <a:schemeClr val="dk1"/>
                </a:solidFill>
              </a:rPr>
              <a:t>. Evening Star (Washington, D.C.) Boston, Bernie, 1933-. Washington Star Photograph Collection. DC Public Library.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550aaf94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550aaf94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“United States citizens live in different places. Citizens can live in states like Maryland and Virginia.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Citizens can also live in territories like Puerto Rico and Guam.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Citizens can also live in a district like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examples next to the terms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States: Maryland, Virginia</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Territories: Puerto Rico, Guam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District: Washington, D.C.</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550aaf94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550aaf94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“Why is representation in Congress important? Turn to your partner and discuss your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“It's important every citizen votes so the individual's voice can be heard. This is important for democracy and for the United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a group of Americans is not represented in Congress, our country loses balance. This impacts everyone.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people who do not have a vote in Congress shape this country just as much as the people who do have a vote.”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VOTE license plate</a:t>
            </a:r>
            <a:r>
              <a:rPr lang="en">
                <a:solidFill>
                  <a:schemeClr val="dk1"/>
                </a:solidFill>
              </a:rPr>
              <a:t>. District of Columbia. Department of Motor Vehicles. Washingtoniana Ephemera Collection. DC Public Library.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550aaf94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550aaf94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“Many people do not believe that Washington, D.C. is treated fairly in the United States' political system. They think that the citizens of Washington, D.C. should be treated fairly by having the same rights as other United States citizens.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protest is an event in which people gather to show disapproval. There have been many protests in Washington, D.C. about issues that people feel are unfair.”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Protest: A protest is an event in which people gather to show disapproval.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WUL Prep students at a home rule rally</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550aaf94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550aaf94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that we understand what a protest is and why people protest, why do you think people come from all over the country to Washington, D.C. in order to protest? Turn to your partner and share your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“Protestors come to Washington, D.C. because it is the nation’s capital and where our government is located. People come to Washington, D.C. to march and protest because it is the heart of our country’s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People who want to help make a change come in large numbers for a cause they believe in."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View of the crowd at the Lincoln Memorial during the Solidarity Day rally</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550aaf94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550aaf94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compare these two photographs of people protesting in Washington, D.C. What do the pictures have in common? What is different about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student suggestions, acknowledging appropriate responses.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notice that both pictures are of protestors holding signs about voting. The young boy is holding a sign about his parents voting. The woman is holding a sign about demanding the right to vote. The commonality is that both protestors are protesting for the same right.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notice that the pictures are from the past (1966) and from modern day (2007). The time periods are very different. Students should infer that despite the passing of time, the issue of voting rights in Washington, D.C. is significant and remains unresolved.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Man and child in Free D.C. march</a:t>
            </a:r>
            <a:r>
              <a:rPr lang="en">
                <a:solidFill>
                  <a:schemeClr val="dk1"/>
                </a:solidFill>
              </a:rPr>
              <a:t>. Evening Star (Washington, D.C.). Washington Star Photograph Collection. DC Public Library.</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Demonstrators demand voting representation in Congress for Washington's 580,000 residents during a protest on Capitol Hill on April 17, 2007</a:t>
            </a:r>
            <a:r>
              <a:rPr lang="en">
                <a:solidFill>
                  <a:schemeClr val="dk1"/>
                </a:solidFill>
              </a:rPr>
              <a:t>. (Getty ImagesAlex Wong)</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310775" y="981000"/>
            <a:ext cx="40065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What makes Washington, D.C. unique?</a:t>
            </a:r>
            <a:endParaRPr sz="5000"/>
          </a:p>
        </p:txBody>
      </p:sp>
      <p:sp>
        <p:nvSpPr>
          <p:cNvPr id="38" name="Google Shape;38;p8"/>
          <p:cNvSpPr txBox="1"/>
          <p:nvPr/>
        </p:nvSpPr>
        <p:spPr>
          <a:xfrm>
            <a:off x="925925" y="4251800"/>
            <a:ext cx="2776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3, Lesson 1</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393475" y="1180263"/>
            <a:ext cx="4445725" cy="2325773"/>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18" name="Google Shape;118;p17"/>
          <p:cNvSpPr/>
          <p:nvPr/>
        </p:nvSpPr>
        <p:spPr>
          <a:xfrm>
            <a:off x="5040000" y="1907400"/>
            <a:ext cx="2971500" cy="1563000"/>
          </a:xfrm>
          <a:prstGeom prst="wedgeRoundRectCallout">
            <a:avLst>
              <a:gd fmla="val -21893" name="adj1"/>
              <a:gd fmla="val 7395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What makes Washington, D.C. unique?</a:t>
            </a:r>
            <a:endParaRPr sz="2400"/>
          </a:p>
        </p:txBody>
      </p:sp>
      <p:pic>
        <p:nvPicPr>
          <p:cNvPr id="119" name="Google Shape;119;p17"/>
          <p:cNvPicPr preferRelativeResize="0"/>
          <p:nvPr/>
        </p:nvPicPr>
        <p:blipFill>
          <a:blip r:embed="rId3">
            <a:alphaModFix/>
          </a:blip>
          <a:stretch>
            <a:fillRect/>
          </a:stretch>
        </p:blipFill>
        <p:spPr>
          <a:xfrm>
            <a:off x="1382550" y="1178625"/>
            <a:ext cx="2748724" cy="3536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txBox="1"/>
          <p:nvPr>
            <p:ph idx="1" type="body"/>
          </p:nvPr>
        </p:nvSpPr>
        <p:spPr>
          <a:xfrm>
            <a:off x="311700" y="970350"/>
            <a:ext cx="8520600" cy="6156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sz="2800"/>
              <a:t>What does it mean to be a citizen?</a:t>
            </a:r>
            <a:endParaRPr b="1" sz="2800"/>
          </a:p>
        </p:txBody>
      </p:sp>
      <p:sp>
        <p:nvSpPr>
          <p:cNvPr id="46" name="Google Shape;46;p9"/>
          <p:cNvSpPr/>
          <p:nvPr/>
        </p:nvSpPr>
        <p:spPr>
          <a:xfrm>
            <a:off x="714900" y="1971300"/>
            <a:ext cx="3317100" cy="1402500"/>
          </a:xfrm>
          <a:prstGeom prst="wedgeRoundRectCallout">
            <a:avLst>
              <a:gd fmla="val -35520" name="adj1"/>
              <a:gd fmla="val 74342"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Citizenship comes from the Latin word for "city."</a:t>
            </a:r>
            <a:endParaRPr sz="2200"/>
          </a:p>
        </p:txBody>
      </p:sp>
      <p:sp>
        <p:nvSpPr>
          <p:cNvPr id="47" name="Google Shape;47;p9"/>
          <p:cNvSpPr/>
          <p:nvPr/>
        </p:nvSpPr>
        <p:spPr>
          <a:xfrm>
            <a:off x="5352825" y="2571750"/>
            <a:ext cx="3071100" cy="1402500"/>
          </a:xfrm>
          <a:prstGeom prst="wedgeRoundRectCallout">
            <a:avLst>
              <a:gd fmla="val 37811" name="adj1"/>
              <a:gd fmla="val 74652"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It’s important to be a good citizen.</a:t>
            </a:r>
            <a:endParaRPr sz="2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does it mean to be a citizen?</a:t>
            </a:r>
            <a:endParaRPr/>
          </a:p>
        </p:txBody>
      </p:sp>
      <p:sp>
        <p:nvSpPr>
          <p:cNvPr id="53" name="Google Shape;53;p10"/>
          <p:cNvSpPr txBox="1"/>
          <p:nvPr/>
        </p:nvSpPr>
        <p:spPr>
          <a:xfrm>
            <a:off x="655200" y="902825"/>
            <a:ext cx="7833600" cy="9126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00"/>
              <a:t>Citizen</a:t>
            </a:r>
            <a:r>
              <a:rPr lang="en" sz="2200"/>
              <a:t>: a full member of a country with rights that are given by the country’s government</a:t>
            </a:r>
            <a:endParaRPr sz="2200"/>
          </a:p>
        </p:txBody>
      </p:sp>
      <p:pic>
        <p:nvPicPr>
          <p:cNvPr id="54" name="Google Shape;54;p10"/>
          <p:cNvPicPr preferRelativeResize="0"/>
          <p:nvPr/>
        </p:nvPicPr>
        <p:blipFill>
          <a:blip r:embed="rId3">
            <a:alphaModFix/>
          </a:blip>
          <a:stretch>
            <a:fillRect/>
          </a:stretch>
        </p:blipFill>
        <p:spPr>
          <a:xfrm>
            <a:off x="2403312" y="1970534"/>
            <a:ext cx="4337375" cy="289159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makes Washington, D.C. different?</a:t>
            </a:r>
            <a:endParaRPr/>
          </a:p>
        </p:txBody>
      </p:sp>
      <p:sp>
        <p:nvSpPr>
          <p:cNvPr id="60" name="Google Shape;60;p11"/>
          <p:cNvSpPr txBox="1"/>
          <p:nvPr/>
        </p:nvSpPr>
        <p:spPr>
          <a:xfrm>
            <a:off x="3756600" y="1179525"/>
            <a:ext cx="5075700" cy="3249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b="1" lang="en" sz="2200">
                <a:solidFill>
                  <a:srgbClr val="005C66"/>
                </a:solidFill>
                <a:latin typeface="Helvetica Neue"/>
                <a:ea typeface="Helvetica Neue"/>
                <a:cs typeface="Helvetica Neue"/>
                <a:sym typeface="Helvetica Neue"/>
              </a:rPr>
              <a:t>Congress</a:t>
            </a:r>
            <a:r>
              <a:rPr lang="en" sz="2200">
                <a:solidFill>
                  <a:srgbClr val="005C66"/>
                </a:solidFill>
                <a:latin typeface="Helvetica Neue"/>
                <a:ea typeface="Helvetica Neue"/>
                <a:cs typeface="Helvetica Neue"/>
                <a:sym typeface="Helvetica Neue"/>
              </a:rPr>
              <a:t> is the branch of government that makes the laws of the United States and controls all of the money.</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Only states have representatives in Congress.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The residents of Washington, D.C. do not have a vote in Congress.</a:t>
            </a:r>
            <a:endParaRPr sz="2200">
              <a:solidFill>
                <a:srgbClr val="005C66"/>
              </a:solidFill>
              <a:latin typeface="Helvetica Neue"/>
              <a:ea typeface="Helvetica Neue"/>
              <a:cs typeface="Helvetica Neue"/>
              <a:sym typeface="Helvetica Neue"/>
            </a:endParaRPr>
          </a:p>
        </p:txBody>
      </p:sp>
      <p:pic>
        <p:nvPicPr>
          <p:cNvPr id="61" name="Google Shape;61;p11"/>
          <p:cNvPicPr preferRelativeResize="0"/>
          <p:nvPr/>
        </p:nvPicPr>
        <p:blipFill rotWithShape="1">
          <a:blip r:embed="rId3">
            <a:alphaModFix/>
          </a:blip>
          <a:srcRect b="4161" l="6291" r="5719" t="2944"/>
          <a:stretch/>
        </p:blipFill>
        <p:spPr>
          <a:xfrm>
            <a:off x="898175" y="1179525"/>
            <a:ext cx="2348225" cy="30949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Where do citizens live in the United States?</a:t>
            </a:r>
            <a:endParaRPr/>
          </a:p>
        </p:txBody>
      </p:sp>
      <p:sp>
        <p:nvSpPr>
          <p:cNvPr id="67" name="Google Shape;67;p12"/>
          <p:cNvSpPr txBox="1"/>
          <p:nvPr/>
        </p:nvSpPr>
        <p:spPr>
          <a:xfrm>
            <a:off x="748800" y="849425"/>
            <a:ext cx="1800000" cy="52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200">
                <a:solidFill>
                  <a:srgbClr val="005C66"/>
                </a:solidFill>
                <a:latin typeface="Helvetica Neue"/>
                <a:ea typeface="Helvetica Neue"/>
                <a:cs typeface="Helvetica Neue"/>
                <a:sym typeface="Helvetica Neue"/>
              </a:rPr>
              <a:t>State</a:t>
            </a:r>
            <a:endParaRPr b="1" sz="2200">
              <a:solidFill>
                <a:srgbClr val="005C66"/>
              </a:solidFill>
              <a:latin typeface="Helvetica Neue"/>
              <a:ea typeface="Helvetica Neue"/>
              <a:cs typeface="Helvetica Neue"/>
              <a:sym typeface="Helvetica Neue"/>
            </a:endParaRPr>
          </a:p>
        </p:txBody>
      </p:sp>
      <p:sp>
        <p:nvSpPr>
          <p:cNvPr id="68" name="Google Shape;68;p12"/>
          <p:cNvSpPr txBox="1"/>
          <p:nvPr/>
        </p:nvSpPr>
        <p:spPr>
          <a:xfrm>
            <a:off x="3672000" y="849425"/>
            <a:ext cx="1800000" cy="52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200">
                <a:solidFill>
                  <a:srgbClr val="005C66"/>
                </a:solidFill>
                <a:latin typeface="Helvetica Neue"/>
                <a:ea typeface="Helvetica Neue"/>
                <a:cs typeface="Helvetica Neue"/>
                <a:sym typeface="Helvetica Neue"/>
              </a:rPr>
              <a:t>District</a:t>
            </a:r>
            <a:endParaRPr b="1" sz="2200">
              <a:solidFill>
                <a:srgbClr val="005C66"/>
              </a:solidFill>
              <a:latin typeface="Helvetica Neue"/>
              <a:ea typeface="Helvetica Neue"/>
              <a:cs typeface="Helvetica Neue"/>
              <a:sym typeface="Helvetica Neue"/>
            </a:endParaRPr>
          </a:p>
        </p:txBody>
      </p:sp>
      <p:sp>
        <p:nvSpPr>
          <p:cNvPr id="69" name="Google Shape;69;p12"/>
          <p:cNvSpPr txBox="1"/>
          <p:nvPr/>
        </p:nvSpPr>
        <p:spPr>
          <a:xfrm>
            <a:off x="6595200" y="849425"/>
            <a:ext cx="1800000" cy="52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200">
                <a:solidFill>
                  <a:srgbClr val="005C66"/>
                </a:solidFill>
                <a:latin typeface="Helvetica Neue"/>
                <a:ea typeface="Helvetica Neue"/>
                <a:cs typeface="Helvetica Neue"/>
                <a:sym typeface="Helvetica Neue"/>
              </a:rPr>
              <a:t>Territory</a:t>
            </a:r>
            <a:endParaRPr b="1" sz="2200">
              <a:solidFill>
                <a:srgbClr val="005C66"/>
              </a:solidFill>
              <a:latin typeface="Helvetica Neue"/>
              <a:ea typeface="Helvetica Neue"/>
              <a:cs typeface="Helvetica Neue"/>
              <a:sym typeface="Helvetica Neue"/>
            </a:endParaRPr>
          </a:p>
        </p:txBody>
      </p:sp>
      <p:sp>
        <p:nvSpPr>
          <p:cNvPr id="70" name="Google Shape;70;p12"/>
          <p:cNvSpPr txBox="1"/>
          <p:nvPr/>
        </p:nvSpPr>
        <p:spPr>
          <a:xfrm>
            <a:off x="311700" y="1448825"/>
            <a:ext cx="16035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lang="en" sz="2000">
                <a:solidFill>
                  <a:srgbClr val="005C66"/>
                </a:solidFill>
                <a:latin typeface="Helvetica Neue"/>
                <a:ea typeface="Helvetica Neue"/>
                <a:cs typeface="Helvetica Neue"/>
                <a:sym typeface="Helvetica Neue"/>
              </a:rPr>
              <a:t>Maryland</a:t>
            </a:r>
            <a:endParaRPr sz="2000">
              <a:solidFill>
                <a:srgbClr val="005C66"/>
              </a:solidFill>
              <a:latin typeface="Helvetica Neue"/>
              <a:ea typeface="Helvetica Neue"/>
              <a:cs typeface="Helvetica Neue"/>
              <a:sym typeface="Helvetica Neue"/>
            </a:endParaRPr>
          </a:p>
        </p:txBody>
      </p:sp>
      <p:sp>
        <p:nvSpPr>
          <p:cNvPr id="71" name="Google Shape;71;p12"/>
          <p:cNvSpPr txBox="1"/>
          <p:nvPr/>
        </p:nvSpPr>
        <p:spPr>
          <a:xfrm>
            <a:off x="3243300" y="1448825"/>
            <a:ext cx="22287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lang="en" sz="2000">
                <a:solidFill>
                  <a:srgbClr val="005C66"/>
                </a:solidFill>
                <a:latin typeface="Helvetica Neue"/>
                <a:ea typeface="Helvetica Neue"/>
                <a:cs typeface="Helvetica Neue"/>
                <a:sym typeface="Helvetica Neue"/>
              </a:rPr>
              <a:t>Washington, D.C.</a:t>
            </a:r>
            <a:endParaRPr sz="2000">
              <a:solidFill>
                <a:srgbClr val="005C66"/>
              </a:solidFill>
              <a:latin typeface="Helvetica Neue"/>
              <a:ea typeface="Helvetica Neue"/>
              <a:cs typeface="Helvetica Neue"/>
              <a:sym typeface="Helvetica Neue"/>
            </a:endParaRPr>
          </a:p>
        </p:txBody>
      </p:sp>
      <p:sp>
        <p:nvSpPr>
          <p:cNvPr id="72" name="Google Shape;72;p12"/>
          <p:cNvSpPr txBox="1"/>
          <p:nvPr/>
        </p:nvSpPr>
        <p:spPr>
          <a:xfrm>
            <a:off x="6275700" y="1448825"/>
            <a:ext cx="16035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lang="en" sz="2000">
                <a:solidFill>
                  <a:srgbClr val="005C66"/>
                </a:solidFill>
                <a:latin typeface="Helvetica Neue"/>
                <a:ea typeface="Helvetica Neue"/>
                <a:cs typeface="Helvetica Neue"/>
                <a:sym typeface="Helvetica Neue"/>
              </a:rPr>
              <a:t>Puerto Rico</a:t>
            </a:r>
            <a:endParaRPr sz="2000">
              <a:solidFill>
                <a:srgbClr val="005C66"/>
              </a:solidFill>
              <a:latin typeface="Helvetica Neue"/>
              <a:ea typeface="Helvetica Neue"/>
              <a:cs typeface="Helvetica Neue"/>
              <a:sym typeface="Helvetica Neue"/>
            </a:endParaRPr>
          </a:p>
        </p:txBody>
      </p:sp>
      <p:sp>
        <p:nvSpPr>
          <p:cNvPr id="73" name="Google Shape;73;p12"/>
          <p:cNvSpPr txBox="1"/>
          <p:nvPr/>
        </p:nvSpPr>
        <p:spPr>
          <a:xfrm>
            <a:off x="311700" y="3170825"/>
            <a:ext cx="16035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lang="en" sz="2000">
                <a:solidFill>
                  <a:srgbClr val="005C66"/>
                </a:solidFill>
                <a:latin typeface="Helvetica Neue"/>
                <a:ea typeface="Helvetica Neue"/>
                <a:cs typeface="Helvetica Neue"/>
                <a:sym typeface="Helvetica Neue"/>
              </a:rPr>
              <a:t>Virginia</a:t>
            </a:r>
            <a:endParaRPr sz="2000">
              <a:solidFill>
                <a:srgbClr val="005C66"/>
              </a:solidFill>
              <a:latin typeface="Helvetica Neue"/>
              <a:ea typeface="Helvetica Neue"/>
              <a:cs typeface="Helvetica Neue"/>
              <a:sym typeface="Helvetica Neue"/>
            </a:endParaRPr>
          </a:p>
        </p:txBody>
      </p:sp>
      <p:sp>
        <p:nvSpPr>
          <p:cNvPr id="74" name="Google Shape;74;p12"/>
          <p:cNvSpPr txBox="1"/>
          <p:nvPr/>
        </p:nvSpPr>
        <p:spPr>
          <a:xfrm>
            <a:off x="6275700" y="3170825"/>
            <a:ext cx="16035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lang="en" sz="2000">
                <a:solidFill>
                  <a:srgbClr val="005C66"/>
                </a:solidFill>
                <a:latin typeface="Helvetica Neue"/>
                <a:ea typeface="Helvetica Neue"/>
                <a:cs typeface="Helvetica Neue"/>
                <a:sym typeface="Helvetica Neue"/>
              </a:rPr>
              <a:t>Guam</a:t>
            </a:r>
            <a:endParaRPr sz="2000">
              <a:solidFill>
                <a:srgbClr val="005C66"/>
              </a:solidFill>
              <a:latin typeface="Helvetica Neue"/>
              <a:ea typeface="Helvetica Neue"/>
              <a:cs typeface="Helvetica Neue"/>
              <a:sym typeface="Helvetica Neue"/>
            </a:endParaRPr>
          </a:p>
        </p:txBody>
      </p:sp>
      <p:pic>
        <p:nvPicPr>
          <p:cNvPr id="75" name="Google Shape;75;p12"/>
          <p:cNvPicPr preferRelativeResize="0"/>
          <p:nvPr/>
        </p:nvPicPr>
        <p:blipFill>
          <a:blip r:embed="rId3">
            <a:alphaModFix/>
          </a:blip>
          <a:stretch>
            <a:fillRect/>
          </a:stretch>
        </p:blipFill>
        <p:spPr>
          <a:xfrm>
            <a:off x="769100" y="1969650"/>
            <a:ext cx="1759406" cy="1172938"/>
          </a:xfrm>
          <a:prstGeom prst="rect">
            <a:avLst/>
          </a:prstGeom>
          <a:noFill/>
          <a:ln cap="flat" cmpd="sng" w="19050">
            <a:solidFill>
              <a:schemeClr val="dk2"/>
            </a:solidFill>
            <a:prstDash val="solid"/>
            <a:round/>
            <a:headEnd len="sm" w="sm" type="none"/>
            <a:tailEnd len="sm" w="sm" type="none"/>
          </a:ln>
        </p:spPr>
      </p:pic>
      <p:pic>
        <p:nvPicPr>
          <p:cNvPr id="76" name="Google Shape;76;p12"/>
          <p:cNvPicPr preferRelativeResize="0"/>
          <p:nvPr/>
        </p:nvPicPr>
        <p:blipFill>
          <a:blip r:embed="rId4">
            <a:alphaModFix/>
          </a:blip>
          <a:stretch>
            <a:fillRect/>
          </a:stretch>
        </p:blipFill>
        <p:spPr>
          <a:xfrm>
            <a:off x="3540827" y="1969650"/>
            <a:ext cx="2062346" cy="1172950"/>
          </a:xfrm>
          <a:prstGeom prst="rect">
            <a:avLst/>
          </a:prstGeom>
          <a:noFill/>
          <a:ln cap="flat" cmpd="sng" w="19050">
            <a:solidFill>
              <a:schemeClr val="dk2"/>
            </a:solidFill>
            <a:prstDash val="solid"/>
            <a:round/>
            <a:headEnd len="sm" w="sm" type="none"/>
            <a:tailEnd len="sm" w="sm" type="none"/>
          </a:ln>
        </p:spPr>
      </p:pic>
      <p:pic>
        <p:nvPicPr>
          <p:cNvPr id="77" name="Google Shape;77;p12"/>
          <p:cNvPicPr preferRelativeResize="0"/>
          <p:nvPr/>
        </p:nvPicPr>
        <p:blipFill>
          <a:blip r:embed="rId5">
            <a:alphaModFix/>
          </a:blip>
          <a:stretch>
            <a:fillRect/>
          </a:stretch>
        </p:blipFill>
        <p:spPr>
          <a:xfrm>
            <a:off x="6595200" y="1956125"/>
            <a:ext cx="1800000" cy="1200000"/>
          </a:xfrm>
          <a:prstGeom prst="rect">
            <a:avLst/>
          </a:prstGeom>
          <a:noFill/>
          <a:ln cap="flat" cmpd="sng" w="19050">
            <a:solidFill>
              <a:schemeClr val="dk2"/>
            </a:solidFill>
            <a:prstDash val="solid"/>
            <a:round/>
            <a:headEnd len="sm" w="sm" type="none"/>
            <a:tailEnd len="sm" w="sm" type="none"/>
          </a:ln>
        </p:spPr>
      </p:pic>
      <p:pic>
        <p:nvPicPr>
          <p:cNvPr id="78" name="Google Shape;78;p12"/>
          <p:cNvPicPr preferRelativeResize="0"/>
          <p:nvPr/>
        </p:nvPicPr>
        <p:blipFill>
          <a:blip r:embed="rId6">
            <a:alphaModFix/>
          </a:blip>
          <a:stretch>
            <a:fillRect/>
          </a:stretch>
        </p:blipFill>
        <p:spPr>
          <a:xfrm>
            <a:off x="769100" y="3691649"/>
            <a:ext cx="1759402" cy="1205933"/>
          </a:xfrm>
          <a:prstGeom prst="rect">
            <a:avLst/>
          </a:prstGeom>
          <a:noFill/>
          <a:ln cap="flat" cmpd="sng" w="19050">
            <a:solidFill>
              <a:schemeClr val="dk2"/>
            </a:solidFill>
            <a:prstDash val="solid"/>
            <a:round/>
            <a:headEnd len="sm" w="sm" type="none"/>
            <a:tailEnd len="sm" w="sm" type="none"/>
          </a:ln>
        </p:spPr>
      </p:pic>
      <p:pic>
        <p:nvPicPr>
          <p:cNvPr id="79" name="Google Shape;79;p12"/>
          <p:cNvPicPr preferRelativeResize="0"/>
          <p:nvPr/>
        </p:nvPicPr>
        <p:blipFill>
          <a:blip r:embed="rId7">
            <a:alphaModFix/>
          </a:blip>
          <a:stretch>
            <a:fillRect/>
          </a:stretch>
        </p:blipFill>
        <p:spPr>
          <a:xfrm>
            <a:off x="6380850" y="3678125"/>
            <a:ext cx="2228700" cy="119596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85" name="Google Shape;85;p13"/>
          <p:cNvSpPr txBox="1"/>
          <p:nvPr>
            <p:ph idx="1" type="body"/>
          </p:nvPr>
        </p:nvSpPr>
        <p:spPr>
          <a:xfrm>
            <a:off x="1110775" y="1102863"/>
            <a:ext cx="2741100" cy="978900"/>
          </a:xfrm>
          <a:prstGeom prst="rect">
            <a:avLst/>
          </a:prstGeom>
        </p:spPr>
        <p:txBody>
          <a:bodyPr anchorCtr="0" anchor="ctr" bIns="91425" lIns="91425" spcFirstLastPara="1" rIns="91425" wrap="square" tIns="91425">
            <a:spAutoFit/>
          </a:bodyPr>
          <a:lstStyle/>
          <a:p>
            <a:pPr indent="0" lvl="0" marL="0" rtl="0" algn="l">
              <a:spcBef>
                <a:spcPts val="0"/>
              </a:spcBef>
              <a:spcAft>
                <a:spcPts val="1600"/>
              </a:spcAft>
              <a:buNone/>
            </a:pPr>
            <a:r>
              <a:rPr lang="en"/>
              <a:t>Discuss with your partner:</a:t>
            </a:r>
            <a:endParaRPr/>
          </a:p>
        </p:txBody>
      </p:sp>
      <p:sp>
        <p:nvSpPr>
          <p:cNvPr id="86" name="Google Shape;86;p13"/>
          <p:cNvSpPr/>
          <p:nvPr/>
        </p:nvSpPr>
        <p:spPr>
          <a:xfrm>
            <a:off x="4291200" y="989773"/>
            <a:ext cx="4406400" cy="1092000"/>
          </a:xfrm>
          <a:prstGeom prst="wedgeRoundRectCallout">
            <a:avLst>
              <a:gd fmla="val 38342" name="adj1"/>
              <a:gd fmla="val 75369"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Why is representation in </a:t>
            </a:r>
            <a:r>
              <a:rPr b="1" lang="en" sz="2400"/>
              <a:t>Congress</a:t>
            </a:r>
            <a:r>
              <a:rPr lang="en" sz="2400"/>
              <a:t> important?</a:t>
            </a:r>
            <a:endParaRPr sz="2400"/>
          </a:p>
        </p:txBody>
      </p:sp>
      <p:pic>
        <p:nvPicPr>
          <p:cNvPr id="87" name="Google Shape;87;p13"/>
          <p:cNvPicPr preferRelativeResize="0"/>
          <p:nvPr/>
        </p:nvPicPr>
        <p:blipFill>
          <a:blip r:embed="rId3">
            <a:alphaModFix/>
          </a:blip>
          <a:stretch>
            <a:fillRect/>
          </a:stretch>
        </p:blipFill>
        <p:spPr>
          <a:xfrm>
            <a:off x="1657975" y="2335225"/>
            <a:ext cx="4647251" cy="24312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is a protest?</a:t>
            </a:r>
            <a:endParaRPr/>
          </a:p>
        </p:txBody>
      </p:sp>
      <p:sp>
        <p:nvSpPr>
          <p:cNvPr id="93" name="Google Shape;93;p14"/>
          <p:cNvSpPr txBox="1"/>
          <p:nvPr/>
        </p:nvSpPr>
        <p:spPr>
          <a:xfrm>
            <a:off x="495475" y="1684775"/>
            <a:ext cx="3515400" cy="28599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2200"/>
              <a:t>Protest: </a:t>
            </a:r>
            <a:r>
              <a:rPr lang="en" sz="2200"/>
              <a:t>A protest is an event where people gather to show disapproval.</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None/>
            </a:pPr>
            <a:r>
              <a:rPr lang="en" sz="2200"/>
              <a:t>A community or individual may protest if they feel that something is unfair.</a:t>
            </a:r>
            <a:endParaRPr sz="2200"/>
          </a:p>
        </p:txBody>
      </p:sp>
      <p:pic>
        <p:nvPicPr>
          <p:cNvPr id="94" name="Google Shape;94;p14"/>
          <p:cNvPicPr preferRelativeResize="0"/>
          <p:nvPr/>
        </p:nvPicPr>
        <p:blipFill>
          <a:blip r:embed="rId3">
            <a:alphaModFix/>
          </a:blip>
          <a:stretch>
            <a:fillRect/>
          </a:stretch>
        </p:blipFill>
        <p:spPr>
          <a:xfrm>
            <a:off x="4282036" y="1640062"/>
            <a:ext cx="4435063" cy="29493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00" name="Google Shape;100;p15"/>
          <p:cNvSpPr txBox="1"/>
          <p:nvPr>
            <p:ph idx="1" type="body"/>
          </p:nvPr>
        </p:nvSpPr>
        <p:spPr>
          <a:xfrm>
            <a:off x="698700" y="1136950"/>
            <a:ext cx="2995200" cy="978900"/>
          </a:xfrm>
          <a:prstGeom prst="rect">
            <a:avLst/>
          </a:prstGeom>
        </p:spPr>
        <p:txBody>
          <a:bodyPr anchorCtr="0" anchor="ctr" bIns="91425" lIns="91425" spcFirstLastPara="1" rIns="91425" wrap="square" tIns="91425">
            <a:spAutoFit/>
          </a:bodyPr>
          <a:lstStyle/>
          <a:p>
            <a:pPr indent="0" lvl="0" marL="0" rtl="0" algn="l">
              <a:spcBef>
                <a:spcPts val="0"/>
              </a:spcBef>
              <a:spcAft>
                <a:spcPts val="1600"/>
              </a:spcAft>
              <a:buNone/>
            </a:pPr>
            <a:r>
              <a:rPr lang="en"/>
              <a:t>Discuss with your partner:</a:t>
            </a:r>
            <a:endParaRPr/>
          </a:p>
        </p:txBody>
      </p:sp>
      <p:sp>
        <p:nvSpPr>
          <p:cNvPr id="101" name="Google Shape;101;p15"/>
          <p:cNvSpPr/>
          <p:nvPr/>
        </p:nvSpPr>
        <p:spPr>
          <a:xfrm>
            <a:off x="615600" y="2349375"/>
            <a:ext cx="3161400" cy="2186700"/>
          </a:xfrm>
          <a:prstGeom prst="wedgeRoundRectCallout">
            <a:avLst>
              <a:gd fmla="val 59894" name="adj1"/>
              <a:gd fmla="val 30337"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Why do people come from all over the country to Washington, D.C. in order to </a:t>
            </a:r>
            <a:r>
              <a:rPr b="1" lang="en" sz="2200"/>
              <a:t>protest</a:t>
            </a:r>
            <a:r>
              <a:rPr lang="en" sz="2200"/>
              <a:t>?</a:t>
            </a:r>
            <a:endParaRPr sz="2200"/>
          </a:p>
        </p:txBody>
      </p:sp>
      <p:pic>
        <p:nvPicPr>
          <p:cNvPr id="102" name="Google Shape;102;p15"/>
          <p:cNvPicPr preferRelativeResize="0"/>
          <p:nvPr/>
        </p:nvPicPr>
        <p:blipFill>
          <a:blip r:embed="rId3">
            <a:alphaModFix/>
          </a:blip>
          <a:stretch>
            <a:fillRect/>
          </a:stretch>
        </p:blipFill>
        <p:spPr>
          <a:xfrm>
            <a:off x="4780800" y="1373273"/>
            <a:ext cx="3893100" cy="3088562"/>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Compare</a:t>
            </a:r>
            <a:endParaRPr/>
          </a:p>
        </p:txBody>
      </p:sp>
      <p:sp>
        <p:nvSpPr>
          <p:cNvPr id="108" name="Google Shape;108;p16"/>
          <p:cNvSpPr txBox="1"/>
          <p:nvPr/>
        </p:nvSpPr>
        <p:spPr>
          <a:xfrm>
            <a:off x="324300" y="867925"/>
            <a:ext cx="8495400" cy="9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400">
                <a:solidFill>
                  <a:srgbClr val="005C66"/>
                </a:solidFill>
                <a:latin typeface="Helvetica Neue"/>
                <a:ea typeface="Helvetica Neue"/>
                <a:cs typeface="Helvetica Neue"/>
                <a:sym typeface="Helvetica Neue"/>
              </a:rPr>
              <a:t>What is the same about the pictures?</a:t>
            </a:r>
            <a:br>
              <a:rPr b="1" lang="en" sz="2400">
                <a:solidFill>
                  <a:srgbClr val="005C66"/>
                </a:solidFill>
                <a:latin typeface="Helvetica Neue"/>
                <a:ea typeface="Helvetica Neue"/>
                <a:cs typeface="Helvetica Neue"/>
                <a:sym typeface="Helvetica Neue"/>
              </a:rPr>
            </a:br>
            <a:r>
              <a:rPr b="1" lang="en" sz="2400">
                <a:solidFill>
                  <a:srgbClr val="005C66"/>
                </a:solidFill>
                <a:latin typeface="Helvetica Neue"/>
                <a:ea typeface="Helvetica Neue"/>
                <a:cs typeface="Helvetica Neue"/>
                <a:sym typeface="Helvetica Neue"/>
              </a:rPr>
              <a:t>What is different about them?</a:t>
            </a:r>
            <a:endParaRPr b="1" sz="2400">
              <a:solidFill>
                <a:srgbClr val="005C66"/>
              </a:solidFill>
              <a:latin typeface="Helvetica Neue"/>
              <a:ea typeface="Helvetica Neue"/>
              <a:cs typeface="Helvetica Neue"/>
              <a:sym typeface="Helvetica Neue"/>
            </a:endParaRPr>
          </a:p>
        </p:txBody>
      </p:sp>
      <p:pic>
        <p:nvPicPr>
          <p:cNvPr id="109" name="Google Shape;109;p16"/>
          <p:cNvPicPr preferRelativeResize="0"/>
          <p:nvPr/>
        </p:nvPicPr>
        <p:blipFill>
          <a:blip r:embed="rId3">
            <a:alphaModFix/>
          </a:blip>
          <a:stretch>
            <a:fillRect/>
          </a:stretch>
        </p:blipFill>
        <p:spPr>
          <a:xfrm>
            <a:off x="1291775" y="1941525"/>
            <a:ext cx="2941825" cy="2265200"/>
          </a:xfrm>
          <a:prstGeom prst="rect">
            <a:avLst/>
          </a:prstGeom>
          <a:noFill/>
          <a:ln cap="flat" cmpd="sng" w="19050">
            <a:solidFill>
              <a:schemeClr val="dk2"/>
            </a:solidFill>
            <a:prstDash val="solid"/>
            <a:round/>
            <a:headEnd len="sm" w="sm" type="none"/>
            <a:tailEnd len="sm" w="sm" type="none"/>
          </a:ln>
        </p:spPr>
      </p:pic>
      <p:pic>
        <p:nvPicPr>
          <p:cNvPr id="110" name="Google Shape;110;p16"/>
          <p:cNvPicPr preferRelativeResize="0"/>
          <p:nvPr/>
        </p:nvPicPr>
        <p:blipFill>
          <a:blip r:embed="rId4">
            <a:alphaModFix/>
          </a:blip>
          <a:stretch>
            <a:fillRect/>
          </a:stretch>
        </p:blipFill>
        <p:spPr>
          <a:xfrm>
            <a:off x="5934000" y="1923025"/>
            <a:ext cx="1681996" cy="2265200"/>
          </a:xfrm>
          <a:prstGeom prst="rect">
            <a:avLst/>
          </a:prstGeom>
          <a:noFill/>
          <a:ln cap="flat" cmpd="sng" w="19050">
            <a:solidFill>
              <a:schemeClr val="dk2"/>
            </a:solidFill>
            <a:prstDash val="solid"/>
            <a:round/>
            <a:headEnd len="sm" w="sm" type="none"/>
            <a:tailEnd len="sm" w="sm" type="none"/>
          </a:ln>
        </p:spPr>
      </p:pic>
      <p:sp>
        <p:nvSpPr>
          <p:cNvPr id="111" name="Google Shape;111;p16"/>
          <p:cNvSpPr txBox="1"/>
          <p:nvPr/>
        </p:nvSpPr>
        <p:spPr>
          <a:xfrm>
            <a:off x="1960938" y="4392300"/>
            <a:ext cx="16035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2000">
                <a:solidFill>
                  <a:srgbClr val="005C66"/>
                </a:solidFill>
                <a:latin typeface="Helvetica Neue"/>
                <a:ea typeface="Helvetica Neue"/>
                <a:cs typeface="Helvetica Neue"/>
                <a:sym typeface="Helvetica Neue"/>
              </a:rPr>
              <a:t>1966</a:t>
            </a:r>
            <a:endParaRPr b="1" sz="2000">
              <a:solidFill>
                <a:srgbClr val="005C66"/>
              </a:solidFill>
              <a:latin typeface="Helvetica Neue"/>
              <a:ea typeface="Helvetica Neue"/>
              <a:cs typeface="Helvetica Neue"/>
              <a:sym typeface="Helvetica Neue"/>
            </a:endParaRPr>
          </a:p>
        </p:txBody>
      </p:sp>
      <p:sp>
        <p:nvSpPr>
          <p:cNvPr id="112" name="Google Shape;112;p16"/>
          <p:cNvSpPr txBox="1"/>
          <p:nvPr/>
        </p:nvSpPr>
        <p:spPr>
          <a:xfrm>
            <a:off x="5973238" y="4392300"/>
            <a:ext cx="16035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2000">
                <a:solidFill>
                  <a:srgbClr val="005C66"/>
                </a:solidFill>
                <a:latin typeface="Helvetica Neue"/>
                <a:ea typeface="Helvetica Neue"/>
                <a:cs typeface="Helvetica Neue"/>
                <a:sym typeface="Helvetica Neue"/>
              </a:rPr>
              <a:t>2007</a:t>
            </a:r>
            <a:endParaRPr b="1" sz="2000">
              <a:solidFill>
                <a:srgbClr val="005C66"/>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