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Helvetica Neue"/>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HelveticaNeue-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HelveticaNeue-italic.fntdata"/><Relationship Id="rId6" Type="http://schemas.openxmlformats.org/officeDocument/2006/relationships/slide" Target="slides/slide1.xml"/><Relationship Id="rId18" Type="http://schemas.openxmlformats.org/officeDocument/2006/relationships/font" Target="fonts/HelveticaNeue-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6ZNuicfzCl30dAjsB9_1WO3V2IaiBhdj/view?usp=sharing" TargetMode="External"/><Relationship Id="rId3" Type="http://schemas.openxmlformats.org/officeDocument/2006/relationships/hyperlink" Target="https://drive.google.com/file/d/16ZNuicfzCl30dAjsB9_1WO3V2IaiBhdj/view?usp=sharing" TargetMode="External"/><Relationship Id="rId4" Type="http://schemas.openxmlformats.org/officeDocument/2006/relationships/hyperlink" Target="https://drive.google.com/file/d/1Y1s-rUD9ICq5lTNgNJJmrKsWRhYgWWTw/view?usp=sharing" TargetMode="External"/><Relationship Id="rId5" Type="http://schemas.openxmlformats.org/officeDocument/2006/relationships/hyperlink" Target="https://drive.google.com/file/d/1tkttcEmGRaifUKyL6n4uHdNF3F1exg6q/view?usp=sharing" TargetMode="External"/><Relationship Id="rId6" Type="http://schemas.openxmlformats.org/officeDocument/2006/relationships/hyperlink" Target="https://drive.google.com/file/d/1X3x2m-5_KphPrj9ZTwN4ueXPmHwbPEbY/view?usp=sharing" TargetMode="External"/><Relationship Id="rId7" Type="http://schemas.openxmlformats.org/officeDocument/2006/relationships/hyperlink" Target="https://drive.google.com/file/d/1ss8_kIxi0-r16dzUSMo1lV4Gzklz2PT1/view?usp=sharing" TargetMode="External"/><Relationship Id="rId8" Type="http://schemas.openxmlformats.org/officeDocument/2006/relationships/hyperlink" Target="https://drive.google.com/file/d/1uYYGsMpuXT3wRXa-8OoSPhnVzenifW56/view?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ublicdomainpictures.net/pictures/170000/velka/inspiration-3d-buchstaben.jpg"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ublicdomainpictures.net/pictures/50000/velka/writing-hand-silhouette.jpg" TargetMode="External"/><Relationship Id="rId3" Type="http://schemas.openxmlformats.org/officeDocument/2006/relationships/hyperlink" Target="http://clipart-library.com/clipart/student-conversation-cliparts_19.htm"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8005?solr_nav%5Bid%5D=eed490809f0186b3f7e8&amp;solr_nav%5Bpage%5D=1&amp;solr_nav%5Boffset%5D=19"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Martin_Luther_King_Jr_NYWTS_2.jpg"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71875?solr_nav%5Bid%5D=a729dbdd72b291e47b86&amp;solr_nav%5Bpage%5D=0&amp;solr_nav%5Boffset%5D=7" TargetMode="External"/><Relationship Id="rId3" Type="http://schemas.openxmlformats.org/officeDocument/2006/relationships/hyperlink" Target="https://digdc.dclibrary.org/islandora/object/dcplislandora%3A901"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lickr.com/photos/nationalparkservice/36233249121"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reesvg.org/martin-luther-king-image"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7997?solr_nav%5Bid%5D=4821a7e7cde0c3c70b2e&amp;solr_nav%5Bpage%5D=0&amp;solr_nav%5Boffset%5D=1"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d7cc5236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 name="Google Shape;35;gd7cc5236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About this lesson</a:t>
            </a:r>
            <a:endParaRPr b="1">
              <a:solidFill>
                <a:schemeClr val="dk1"/>
              </a:solidFill>
            </a:endParaRPr>
          </a:p>
          <a:p>
            <a:pPr indent="0" lvl="0" marL="0" rtl="0" algn="l">
              <a:spcBef>
                <a:spcPts val="0"/>
              </a:spcBef>
              <a:spcAft>
                <a:spcPts val="0"/>
              </a:spcAft>
              <a:buNone/>
            </a:pPr>
            <a:r>
              <a:rPr lang="en">
                <a:solidFill>
                  <a:schemeClr val="dk1"/>
                </a:solidFill>
              </a:rPr>
              <a:t>This lesson asks students to consider how Dr. Martin Luther King Jr. used his political voice to target the lack of freedom and democracy in the District of Columbia.</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Students . .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learn about Dr. King's involvement in the Home Rule movement.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how Dr. Martin Luther King Jr. inspired change in Washington, D.C.’s Home Rule struggle.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Materials:</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Entrance</a:t>
            </a:r>
            <a:r>
              <a:rPr lang="en" u="sng">
                <a:solidFill>
                  <a:schemeClr val="hlink"/>
                </a:solidFill>
                <a:hlinkClick r:id="rId3"/>
              </a:rPr>
              <a:t> Ticket (blank)</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4"/>
              </a:rPr>
              <a:t>Entrance Ticket (completed)</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5"/>
              </a:rPr>
              <a:t>Dr. Martin Luther King Jr. and Washington, D.C. Home Rule Handout (blank)</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6"/>
              </a:rPr>
              <a:t>Dr. Martin Luther King Jr. and Washington, D.C. Home Rule Handout (completed)</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7"/>
              </a:rPr>
              <a:t>Exit Ticket (blank)</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8"/>
              </a:rPr>
              <a:t>Exit Ticket (completed)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ELA Standards: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SL.3.1.d: Explain their own ideas and understanding in light of the discussion.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SL.3.1: Engage effectively in a range of collaborative discussions (one-on-one, in groups, and teacher-led) with diverse partners on </a:t>
            </a:r>
            <a:r>
              <a:rPr i="1" lang="en">
                <a:solidFill>
                  <a:schemeClr val="dk1"/>
                </a:solidFill>
              </a:rPr>
              <a:t>grade 3 topics and texts</a:t>
            </a:r>
            <a:r>
              <a:rPr lang="en">
                <a:solidFill>
                  <a:schemeClr val="dk1"/>
                </a:solidFill>
              </a:rPr>
              <a:t>, building on others' ideas and expressing their own clearly.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W.3.2.d: Provide a concluding statement or section.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W.3.2.b: Develop the topic with facts, definitions, and details.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RI.3.7: Use information gained from illustrations (e.g., maps, photographs) and the words in a text to demonstrate understanding of the text (e.g., where, when, why, and how key events occur).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RI.3.4: Determine the meaning of general academic and domain-specific words and phrases in a text relevant to a </a:t>
            </a:r>
            <a:r>
              <a:rPr i="1" lang="en">
                <a:solidFill>
                  <a:schemeClr val="dk1"/>
                </a:solidFill>
              </a:rPr>
              <a:t>grade 3 topic or subject area</a:t>
            </a:r>
            <a:r>
              <a:rPr lang="en">
                <a:solidFill>
                  <a:schemeClr val="dk1"/>
                </a:solidFill>
              </a:rPr>
              <a: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RI.3.3: Describe the relationship between a series of historical events, scientific ideas or concepts, or steps in technical procedures in a text, using language that pertains to time, sequence, and cause/effect.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DC Content Power Standards:  </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D2.His.3.3-5. Generate questions about individuals and groups who have shaped significant historical changes and continuities.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D2.His.2: Compare life in specific historical time periods to life today.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C3 Framework Indicators and Common Core Standards for Literacy in History/Social Studies: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3.4.2: Construct a chronological explanation of key people and events that were important in shaping the character of Washington, D.C. during the 18th, 19th, and 20th centuries.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3.4.5 Identify and research outstanding statements of moral and civic principles made in Washington, D.C., as well as the leaders who delivered them, that contributed to the struggle to extend equal rights to all Americans (e.g., Lincoln and his second inaugural address, Frederick Douglass and his speech against lynching at the Metropolitan AME Church, Martin Luther King Jr. and his speeches at the Lincoln Memorial in 1957 and 1963, and Rodolfo “Corky” Gonzales at the Poor People’s March).</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e55ac8885b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e55ac8885b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a:solidFill>
                  <a:schemeClr val="dk1"/>
                </a:solidFill>
              </a:rPr>
              <a:t>Teaching notes</a:t>
            </a:r>
            <a:endParaRPr b="1">
              <a:solidFill>
                <a:schemeClr val="dk1"/>
              </a:solidFill>
            </a:endParaRPr>
          </a:p>
          <a:p>
            <a:pPr indent="0" lvl="0" marL="0" rtl="0" algn="l">
              <a:lnSpc>
                <a:spcPct val="115000"/>
              </a:lnSpc>
              <a:spcBef>
                <a:spcPts val="120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Directions: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Say, "Think about what you have learned about Dr. Martin Luther King, Jr. and Washington D.C.'s struggle for Home Rule.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What was MLK’s role in D.C. struggle for Home Rule? Think about Dr. King's beliefs."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Prompt students to turn and talk to their partners about the question.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Conduct a whole class discussion calling on a few students to share their thinking.</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Dr. King was a well known activist and effective organizer across the country so he had a large following of people.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ensured that Dr. King’s support of D.C. Home Rule was important.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i="1" lang="en">
                <a:solidFill>
                  <a:schemeClr val="dk1"/>
                </a:solidFill>
              </a:rPr>
              <a:t>Community Archives, DC Public Library</a:t>
            </a:r>
            <a:endParaRPr i="1">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e55ac8885b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e55ac8885b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a:solidFill>
                  <a:schemeClr val="dk1"/>
                </a:solidFill>
              </a:rPr>
              <a:t>Teaching notes</a:t>
            </a:r>
            <a:endParaRPr b="1">
              <a:solidFill>
                <a:schemeClr val="dk1"/>
              </a:solidFill>
            </a:endParaRPr>
          </a:p>
          <a:p>
            <a:pPr indent="0" lvl="0" marL="0" rtl="0" algn="l">
              <a:lnSpc>
                <a:spcPct val="115000"/>
              </a:lnSpc>
              <a:spcBef>
                <a:spcPts val="1200"/>
              </a:spcBef>
              <a:spcAft>
                <a:spcPts val="0"/>
              </a:spcAft>
              <a:buNone/>
            </a:pPr>
            <a:r>
              <a:rPr b="1" lang="en">
                <a:solidFill>
                  <a:schemeClr val="dk1"/>
                </a:solidFill>
              </a:rPr>
              <a:t>Suggested Pacing: </a:t>
            </a:r>
            <a:r>
              <a:rPr lang="en">
                <a:solidFill>
                  <a:schemeClr val="dk1"/>
                </a:solidFill>
              </a:rPr>
              <a:t>3 minutes</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Directions: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Hand out a copy of the exit ticket.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As a formative assessment, students are asked to complete a quick-write to the following question: "As an activist, how did Dr. Martin Luther King Jr. inspire change in Washington, D.C.’s Home Rule struggle?"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Collect exit tickets as formative</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 responses will vary.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See completed example.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i="1" lang="en">
                <a:solidFill>
                  <a:schemeClr val="dk1"/>
                </a:solidFill>
              </a:rPr>
              <a:t>Community Archives, DC Public Library</a:t>
            </a:r>
            <a:endParaRPr i="1">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e3c65531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 name="Google Shape;42;ge3c65531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Teaching notes</a:t>
            </a:r>
            <a:endParaRPr b="1">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Suggested Pacing: </a:t>
            </a:r>
            <a:r>
              <a:rPr lang="en">
                <a:solidFill>
                  <a:schemeClr val="dk1"/>
                </a:solidFill>
              </a:rPr>
              <a:t>4 minutes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Directions: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Use an established classroom routine to pair students or use elbow partners.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Say, “What does the word inspire mean to you?”</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Prompt students to turn and talk to their partners about the question.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Conduct a whole class discussion calling on a few students to share their thinking.</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 responses will vary.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INSPIRE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ge55ac8885b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 name="Google Shape;51;ge55ac8885b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a:solidFill>
                  <a:schemeClr val="dk1"/>
                </a:solidFill>
              </a:rPr>
              <a:t>Teaching notes</a:t>
            </a:r>
            <a:endParaRPr b="1">
              <a:solidFill>
                <a:schemeClr val="dk1"/>
              </a:solidFill>
            </a:endParaRPr>
          </a:p>
          <a:p>
            <a:pPr indent="0" lvl="0" marL="0" rtl="0" algn="l">
              <a:lnSpc>
                <a:spcPct val="115000"/>
              </a:lnSpc>
              <a:spcBef>
                <a:spcPts val="1200"/>
              </a:spcBef>
              <a:spcAft>
                <a:spcPts val="0"/>
              </a:spcAft>
              <a:buNone/>
            </a:pPr>
            <a:r>
              <a:rPr b="1" lang="en">
                <a:solidFill>
                  <a:schemeClr val="dk1"/>
                </a:solidFill>
              </a:rPr>
              <a:t>Suggested Pacing: </a:t>
            </a:r>
            <a:r>
              <a:rPr lang="en">
                <a:solidFill>
                  <a:schemeClr val="dk1"/>
                </a:solidFill>
              </a:rPr>
              <a:t>4 minutes</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Directions: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Hand out the Entrance Ticket.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Say, “Think about people who inspire change in your community and world.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Who are these people? How do they inspire change?”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Students should record their answers on the Entrance Ticket.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Use an established classroom routine to pair students or use elbow partners.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Prompt students to turn and talk to their partners about the question.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Conduct a whole class discussion calling on a few students to share their thinking.</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 responses will vary.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See completed example.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Attributions:</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Writing Hand Silhouette</a:t>
            </a:r>
            <a:endParaRPr/>
          </a:p>
          <a:p>
            <a:pPr indent="-298450" lvl="0" marL="457200" rtl="0" algn="l">
              <a:spcBef>
                <a:spcPts val="0"/>
              </a:spcBef>
              <a:spcAft>
                <a:spcPts val="0"/>
              </a:spcAft>
              <a:buClr>
                <a:schemeClr val="dk1"/>
              </a:buClr>
              <a:buSzPts val="1100"/>
              <a:buChar char="●"/>
            </a:pPr>
            <a:r>
              <a:rPr lang="en" u="sng">
                <a:solidFill>
                  <a:schemeClr val="hlink"/>
                </a:solidFill>
                <a:hlinkClick r:id="rId3"/>
              </a:rPr>
              <a:t>Conversation Clipart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e55ac8885b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e55ac8885b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
                <a:solidFill>
                  <a:schemeClr val="dk1"/>
                </a:solidFill>
              </a:rPr>
              <a:t>Teaching notes</a:t>
            </a:r>
            <a:endParaRPr b="1">
              <a:solidFill>
                <a:schemeClr val="dk1"/>
              </a:solidFill>
            </a:endParaRPr>
          </a:p>
          <a:p>
            <a:pPr indent="0" lvl="0" marL="0" rtl="0" algn="l">
              <a:lnSpc>
                <a:spcPct val="115000"/>
              </a:lnSpc>
              <a:spcBef>
                <a:spcPts val="1200"/>
              </a:spcBef>
              <a:spcAft>
                <a:spcPts val="0"/>
              </a:spcAft>
              <a:buNone/>
            </a:pPr>
            <a:r>
              <a:rPr b="1" lang="en">
                <a:solidFill>
                  <a:schemeClr val="dk1"/>
                </a:solidFill>
              </a:rPr>
              <a:t>Suggested Pacing: </a:t>
            </a:r>
            <a:r>
              <a:rPr lang="en">
                <a:solidFill>
                  <a:schemeClr val="dk1"/>
                </a:solidFill>
              </a:rPr>
              <a:t>3 minutes</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Directions: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Say, “Many people who have inspired change are known as activists. An activist is a person who uses or supports strong actions, such as public protests, to help make changes in politics or society."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An activist is someone who does not let a problem or concerning situation go unnoticed.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An activist is a person who feels very strongly about an issue.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Because they feel so strongly, they choose to learn more about an issue, to raise awareness among others, and to bring about change through their actions like the protesters in this image.”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Marchers in the Home Rule Day rally</a:t>
            </a:r>
            <a:r>
              <a:rPr lang="en"/>
              <a:t>. Evening Star (Washington, D.C.). Washington Star Photograph Collection. DC Public Library.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e55ac8885b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e55ac8885b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a:solidFill>
                  <a:schemeClr val="dk1"/>
                </a:solidFill>
              </a:rPr>
              <a:t>Teaching notes</a:t>
            </a:r>
            <a:endParaRPr b="1">
              <a:solidFill>
                <a:schemeClr val="dk1"/>
              </a:solidFill>
            </a:endParaRPr>
          </a:p>
          <a:p>
            <a:pPr indent="0" lvl="0" marL="0" rtl="0" algn="l">
              <a:lnSpc>
                <a:spcPct val="115000"/>
              </a:lnSpc>
              <a:spcBef>
                <a:spcPts val="1200"/>
              </a:spcBef>
              <a:spcAft>
                <a:spcPts val="0"/>
              </a:spcAft>
              <a:buNone/>
            </a:pPr>
            <a:r>
              <a:rPr b="1" lang="en">
                <a:solidFill>
                  <a:schemeClr val="dk1"/>
                </a:solidFill>
              </a:rPr>
              <a:t>Suggested Pacing: </a:t>
            </a:r>
            <a:r>
              <a:rPr lang="en">
                <a:solidFill>
                  <a:schemeClr val="dk1"/>
                </a:solidFill>
              </a:rPr>
              <a:t>1 minute</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Directions: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Say, "Martin Luther King Jr. was a civil rights leader in the 1950s and 1960s.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Civil rights are the political and social freedoms that ensure equality to all citizens.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Dr. King was also a minister and often referred to as Reverend King.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Dr. King worked for the equal rights of all American people and wanted to change America so that race or income would not impact a person's civil rights.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He wanted America to be a country where all people have access to opportunities."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New York World-Telegram and the Sun staff photographer: DeMarsico, Dick, photographer. / Public domain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e55ac8885b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e55ac8885b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a:solidFill>
                  <a:schemeClr val="dk1"/>
                </a:solidFill>
              </a:rPr>
              <a:t>Teaching notes</a:t>
            </a:r>
            <a:endParaRPr b="1">
              <a:solidFill>
                <a:schemeClr val="dk1"/>
              </a:solidFill>
            </a:endParaRPr>
          </a:p>
          <a:p>
            <a:pPr indent="0" lvl="0" marL="0" rtl="0" algn="l">
              <a:lnSpc>
                <a:spcPct val="115000"/>
              </a:lnSpc>
              <a:spcBef>
                <a:spcPts val="1200"/>
              </a:spcBef>
              <a:spcAft>
                <a:spcPts val="0"/>
              </a:spcAft>
              <a:buNone/>
            </a:pPr>
            <a:r>
              <a:rPr b="1" lang="en">
                <a:solidFill>
                  <a:schemeClr val="dk1"/>
                </a:solidFill>
              </a:rPr>
              <a:t>Suggested Pacing: </a:t>
            </a:r>
            <a:r>
              <a:rPr lang="en">
                <a:solidFill>
                  <a:schemeClr val="dk1"/>
                </a:solidFill>
              </a:rPr>
              <a:t>1 minute</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Directions: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Say, “Remember that a protest is an event at which people gather to call for a change.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 community or an individual may protest if they feel that something is unfair.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Dr. King led many successful protests. Several of these protests took place in Washington, D.C.</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One of these protests was the March on Washington for Jobs and Freedom, 1963.</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This march was the largest protest ever in the United States, and it is where Dr. King gave his famous “I Have a Dream” speech on the Lincoln Memorial steps.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Another one of Dr. King’s protests was the Poor People's Campaign.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protestors demanded that the government create a plan to improve the jobs and housing problems of the poor throughout the United States.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Dr King was the original organizer of the Poor People's Campaign, although the protest took place after his assassination on April 4th, 1968.”</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Attributions:</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March on Washington at the Mall.</a:t>
            </a:r>
            <a:r>
              <a:rPr lang="en"/>
              <a:t> Crain, Darrell C., 1910-1995. Darrell C. Crain, Jr. Photograph Collection. DC Public Library.</a:t>
            </a:r>
            <a:endParaRPr/>
          </a:p>
          <a:p>
            <a:pPr indent="-298450" lvl="0" marL="457200" rtl="0" algn="l">
              <a:spcBef>
                <a:spcPts val="0"/>
              </a:spcBef>
              <a:spcAft>
                <a:spcPts val="0"/>
              </a:spcAft>
              <a:buClr>
                <a:schemeClr val="dk1"/>
              </a:buClr>
              <a:buSzPts val="1100"/>
              <a:buChar char="●"/>
            </a:pPr>
            <a:r>
              <a:rPr lang="en" u="sng">
                <a:solidFill>
                  <a:schemeClr val="hlink"/>
                </a:solidFill>
                <a:hlinkClick r:id="rId3"/>
              </a:rPr>
              <a:t>Poor People's Campaign marchers head for a rally at Cardozo High School.</a:t>
            </a:r>
            <a:r>
              <a:rPr lang="en"/>
              <a:t> Heinen, Ken. Evening Star (Washington, D.C.). Washington Star Photograph Collection. DC Public Library.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e55ac8885b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e55ac8885b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a:solidFill>
                  <a:schemeClr val="dk1"/>
                </a:solidFill>
              </a:rPr>
              <a:t>Teaching notes</a:t>
            </a:r>
            <a:endParaRPr b="1">
              <a:solidFill>
                <a:schemeClr val="dk1"/>
              </a:solidFill>
            </a:endParaRPr>
          </a:p>
          <a:p>
            <a:pPr indent="0" lvl="0" marL="0" rtl="0" algn="l">
              <a:lnSpc>
                <a:spcPct val="115000"/>
              </a:lnSpc>
              <a:spcBef>
                <a:spcPts val="120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Directions: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Say, “Dr. King believed that all people should be treated with political and social equality.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He believed it was unfair when certain groups of people were treated differently than others, especially because of their race or how much money they had.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Now that you know some background information about Dr. King, why do you think he supported Home Rule for Washington, D.C.? Turn to your partner and discuss your thinking."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Prompt students to turn and talk to their partners about the question.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Conduct a whole class discussion calling on a few students to share their thinking.</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Dr. King wanted to change equal rights for all American people.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citizens of Washington, D.C. did not have equal rights because they did not have federal representation.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National Park Service (CC BY 2.0)</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e55ac8885b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e55ac8885b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a:solidFill>
                  <a:schemeClr val="dk1"/>
                </a:solidFill>
              </a:rPr>
              <a:t>Teaching notes</a:t>
            </a:r>
            <a:endParaRPr b="1">
              <a:solidFill>
                <a:schemeClr val="dk1"/>
              </a:solidFill>
            </a:endParaRPr>
          </a:p>
          <a:p>
            <a:pPr indent="0" lvl="0" marL="0" rtl="0" algn="l">
              <a:lnSpc>
                <a:spcPct val="115000"/>
              </a:lnSpc>
              <a:spcBef>
                <a:spcPts val="120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Directions: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Hand out the Dr. King and D.C. Home Rule handout.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Say, “Dr. King saw that the citizens of Washington, D.C. were treated differently than other citizens in the United States and he knew this was unfair.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Dr. King was a strong supporter of D.C. Home Rule. Dr. King worked with D.C. residents in their struggle to gain the right to self-governance.”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Students record the information on the Dr. King and D.C. Home Rule handout.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Refer to Dr. King and D.C. Home Rule (completed) as needed.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Martin Luther King image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e55ac8885b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e55ac8885b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a:solidFill>
                  <a:schemeClr val="dk1"/>
                </a:solidFill>
              </a:rPr>
              <a:t>Teaching notes</a:t>
            </a:r>
            <a:endParaRPr b="1">
              <a:solidFill>
                <a:schemeClr val="dk1"/>
              </a:solidFill>
            </a:endParaRPr>
          </a:p>
          <a:p>
            <a:pPr indent="0" lvl="0" marL="0" rtl="0" algn="l">
              <a:lnSpc>
                <a:spcPct val="115000"/>
              </a:lnSpc>
              <a:spcBef>
                <a:spcPts val="1200"/>
              </a:spcBef>
              <a:spcAft>
                <a:spcPts val="0"/>
              </a:spcAft>
              <a:buNone/>
            </a:pPr>
            <a:r>
              <a:rPr b="1" lang="en">
                <a:solidFill>
                  <a:schemeClr val="dk1"/>
                </a:solidFill>
              </a:rPr>
              <a:t>Suggested Pacing: </a:t>
            </a:r>
            <a:r>
              <a:rPr lang="en">
                <a:solidFill>
                  <a:schemeClr val="dk1"/>
                </a:solidFill>
              </a:rPr>
              <a:t>3 minutes</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Directions: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Say, “In August of 1965, Dr. King showed his support for Home Rule by leading a march in Washington, D.C."</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activists marched in order to thank President Johnson for supporting Home Rule.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Dr. King marched with about 5,000 Home Rule activists.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march ended with a vigil.</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 vigil is an event or period of time when a person or group assembles quietly to call attention to an issue, especially at night.”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Reverend Martin Luther King Jr., Reverend Walter Fauntroy, Right Reverend Paul Moore Jr., Reverend Ralph David Abernathy, and Reverend Andrew Young at the March for Home Rule.</a:t>
            </a:r>
            <a:r>
              <a:rPr lang="en"/>
              <a:t> Evening Star (Washington, D.C.). Washington Star Photograph Collection. DC Public Library.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secHead">
  <p:cSld name="SECTION_HEADER">
    <p:spTree>
      <p:nvGrpSpPr>
        <p:cNvPr id="10" name="Shape 10"/>
        <p:cNvGrpSpPr/>
        <p:nvPr/>
      </p:nvGrpSpPr>
      <p:grpSpPr>
        <a:xfrm>
          <a:off x="0" y="0"/>
          <a:ext cx="0" cy="0"/>
          <a:chOff x="0" y="0"/>
          <a:chExt cx="0" cy="0"/>
        </a:xfrm>
      </p:grpSpPr>
      <p:sp>
        <p:nvSpPr>
          <p:cNvPr id="11" name="Google Shape;11;p2"/>
          <p:cNvSpPr txBox="1"/>
          <p:nvPr>
            <p:ph type="title"/>
          </p:nvPr>
        </p:nvSpPr>
        <p:spPr>
          <a:xfrm>
            <a:off x="358175" y="2150850"/>
            <a:ext cx="42753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5600"/>
              <a:buNone/>
              <a:defRPr sz="5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image" type="tx">
  <p:cSld name="TITLE_AND_BODY">
    <p:bg>
      <p:bgPr>
        <a:solidFill>
          <a:srgbClr val="005C66"/>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 name="Google Shape;15;p3"/>
          <p:cNvSpPr txBox="1"/>
          <p:nvPr>
            <p:ph idx="1" type="body"/>
          </p:nvPr>
        </p:nvSpPr>
        <p:spPr>
          <a:xfrm>
            <a:off x="311700" y="970350"/>
            <a:ext cx="3818700" cy="3751800"/>
          </a:xfrm>
          <a:prstGeom prst="rect">
            <a:avLst/>
          </a:prstGeom>
        </p:spPr>
        <p:txBody>
          <a:bodyPr anchorCtr="0" anchor="ctr" bIns="91425" lIns="91425" spcFirstLastPara="1" rIns="91425" wrap="square" tIns="91425">
            <a:spAutoFit/>
          </a:bodyPr>
          <a:lstStyle>
            <a:lvl1pPr indent="-381000" lvl="0" marL="457200">
              <a:spcBef>
                <a:spcPts val="0"/>
              </a:spcBef>
              <a:spcAft>
                <a:spcPts val="0"/>
              </a:spcAft>
              <a:buSzPts val="2400"/>
              <a:buChar char="●"/>
              <a:defRPr/>
            </a:lvl1pPr>
            <a:lvl2pPr indent="-368300" lvl="1" marL="914400">
              <a:spcBef>
                <a:spcPts val="1600"/>
              </a:spcBef>
              <a:spcAft>
                <a:spcPts val="0"/>
              </a:spcAft>
              <a:buSzPts val="2200"/>
              <a:buChar char="○"/>
              <a:defRPr sz="2200"/>
            </a:lvl2pPr>
            <a:lvl3pPr indent="-342900" lvl="2" marL="1371600">
              <a:spcBef>
                <a:spcPts val="1600"/>
              </a:spcBef>
              <a:spcAft>
                <a:spcPts val="0"/>
              </a:spcAft>
              <a:buSzPts val="1800"/>
              <a:buChar char="■"/>
              <a:defRPr/>
            </a:lvl3pPr>
            <a:lvl4pPr indent="-330200" lvl="3" marL="1828800">
              <a:spcBef>
                <a:spcPts val="1600"/>
              </a:spcBef>
              <a:spcAft>
                <a:spcPts val="0"/>
              </a:spcAft>
              <a:buSzPts val="16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lide">
  <p:cSld name="TITLE_AND_BODY_1">
    <p:bg>
      <p:bgPr>
        <a:solidFill>
          <a:srgbClr val="005C66"/>
        </a:solidFill>
      </p:bgPr>
    </p:bg>
    <p:spTree>
      <p:nvGrpSpPr>
        <p:cNvPr id="16" name="Shape 16"/>
        <p:cNvGrpSpPr/>
        <p:nvPr/>
      </p:nvGrpSpPr>
      <p:grpSpPr>
        <a:xfrm>
          <a:off x="0" y="0"/>
          <a:ext cx="0" cy="0"/>
          <a:chOff x="0" y="0"/>
          <a:chExt cx="0" cy="0"/>
        </a:xfrm>
      </p:grpSpPr>
      <p:sp>
        <p:nvSpPr>
          <p:cNvPr id="17" name="Google Shape;17;p4"/>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8" name="Google Shape;18;p4"/>
          <p:cNvPicPr preferRelativeResize="0"/>
          <p:nvPr/>
        </p:nvPicPr>
        <p:blipFill>
          <a:blip r:embed="rId2">
            <a:alphaModFix/>
          </a:blip>
          <a:stretch>
            <a:fillRect/>
          </a:stretch>
        </p:blipFill>
        <p:spPr>
          <a:xfrm>
            <a:off x="453175" y="970350"/>
            <a:ext cx="662400" cy="662400"/>
          </a:xfrm>
          <a:prstGeom prst="rect">
            <a:avLst/>
          </a:prstGeom>
          <a:noFill/>
          <a:ln>
            <a:noFill/>
          </a:ln>
        </p:spPr>
      </p:pic>
      <p:sp>
        <p:nvSpPr>
          <p:cNvPr id="19" name="Google Shape;19;p4"/>
          <p:cNvSpPr txBox="1"/>
          <p:nvPr>
            <p:ph idx="1" type="body"/>
          </p:nvPr>
        </p:nvSpPr>
        <p:spPr>
          <a:xfrm>
            <a:off x="1214300" y="970350"/>
            <a:ext cx="7617900" cy="3876900"/>
          </a:xfrm>
          <a:prstGeom prst="rect">
            <a:avLst/>
          </a:prstGeom>
        </p:spPr>
        <p:txBody>
          <a:bodyPr anchorCtr="0" anchor="t" bIns="91425" lIns="91425" spcFirstLastPara="1" rIns="91425" wrap="square" tIns="91425">
            <a:spAutoFit/>
          </a:bodyPr>
          <a:lstStyle>
            <a:lvl1pPr indent="-381000" lvl="0" marL="457200" rtl="0">
              <a:spcBef>
                <a:spcPts val="0"/>
              </a:spcBef>
              <a:spcAft>
                <a:spcPts val="0"/>
              </a:spcAft>
              <a:buSzPts val="2400"/>
              <a:buChar char="●"/>
              <a:defRPr/>
            </a:lvl1pPr>
            <a:lvl2pPr indent="-368300" lvl="1" marL="914400" rtl="0">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type="titleOnly">
  <p:cSld name="TITLE_ONLY">
    <p:spTree>
      <p:nvGrpSpPr>
        <p:cNvPr id="20" name="Shape 20"/>
        <p:cNvGrpSpPr/>
        <p:nvPr/>
      </p:nvGrpSpPr>
      <p:grpSpPr>
        <a:xfrm>
          <a:off x="0" y="0"/>
          <a:ext cx="0" cy="0"/>
          <a:chOff x="0" y="0"/>
          <a:chExt cx="0" cy="0"/>
        </a:xfrm>
      </p:grpSpPr>
      <p:sp>
        <p:nvSpPr>
          <p:cNvPr id="21" name="Google Shape;21;p5"/>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24300" y="3888400"/>
            <a:ext cx="4010100" cy="981000"/>
          </a:xfrm>
          <a:prstGeom prst="rect">
            <a:avLst/>
          </a:prstGeom>
        </p:spPr>
        <p:txBody>
          <a:bodyPr anchorCtr="0" anchor="t" bIns="91425" lIns="91425" spcFirstLastPara="1" rIns="91425" wrap="square" tIns="91425">
            <a:spAutoFit/>
          </a:bodyPr>
          <a:lstStyle>
            <a:lvl1pPr indent="-381000" lvl="0" marL="457200" algn="ctr">
              <a:spcBef>
                <a:spcPts val="0"/>
              </a:spcBef>
              <a:spcAft>
                <a:spcPts val="0"/>
              </a:spcAft>
              <a:buSzPts val="2400"/>
              <a:buChar char="●"/>
              <a:defRPr/>
            </a:lvl1pPr>
            <a:lvl2pPr indent="-368300" lvl="1" marL="914400" algn="ctr">
              <a:spcBef>
                <a:spcPts val="1600"/>
              </a:spcBef>
              <a:spcAft>
                <a:spcPts val="0"/>
              </a:spcAft>
              <a:buSzPts val="2200"/>
              <a:buChar char="○"/>
              <a:defRPr sz="2200"/>
            </a:lvl2pPr>
            <a:lvl3pPr indent="-355600" lvl="2" marL="1371600">
              <a:spcBef>
                <a:spcPts val="1600"/>
              </a:spcBef>
              <a:spcAft>
                <a:spcPts val="0"/>
              </a:spcAft>
              <a:buSzPts val="2000"/>
              <a:buChar char="■"/>
              <a:defRPr sz="2000"/>
            </a:lvl3pPr>
            <a:lvl4pPr indent="-342900" lvl="3" marL="1828800">
              <a:spcBef>
                <a:spcPts val="1600"/>
              </a:spcBef>
              <a:spcAft>
                <a:spcPts val="0"/>
              </a:spcAft>
              <a:buSzPts val="1800"/>
              <a:buChar char="●"/>
              <a:defRPr sz="18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
        <p:nvSpPr>
          <p:cNvPr id="23" name="Google Shape;23;p5"/>
          <p:cNvSpPr txBox="1"/>
          <p:nvPr>
            <p:ph idx="2" type="body"/>
          </p:nvPr>
        </p:nvSpPr>
        <p:spPr>
          <a:xfrm>
            <a:off x="4809500" y="3888400"/>
            <a:ext cx="4010100" cy="981000"/>
          </a:xfrm>
          <a:prstGeom prst="rect">
            <a:avLst/>
          </a:prstGeom>
        </p:spPr>
        <p:txBody>
          <a:bodyPr anchorCtr="0" anchor="t" bIns="91425" lIns="91425" spcFirstLastPara="1" rIns="91425" wrap="square" tIns="91425">
            <a:spAutoFit/>
          </a:bodyPr>
          <a:lstStyle>
            <a:lvl1pPr indent="-381000" lvl="0" marL="457200" rtl="0" algn="ctr">
              <a:spcBef>
                <a:spcPts val="0"/>
              </a:spcBef>
              <a:spcAft>
                <a:spcPts val="0"/>
              </a:spcAft>
              <a:buSzPts val="24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4" name="Google Shape;24;p5"/>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spcBef>
                <a:spcPts val="1600"/>
              </a:spcBef>
              <a:spcAft>
                <a:spcPts val="0"/>
              </a:spcAft>
              <a:buSzPts val="2400"/>
              <a:buNone/>
              <a:defRPr sz="2400"/>
            </a:lvl2pPr>
            <a:lvl3pPr lvl="2">
              <a:spcBef>
                <a:spcPts val="1600"/>
              </a:spcBef>
              <a:spcAft>
                <a:spcPts val="0"/>
              </a:spcAft>
              <a:buSzPts val="2400"/>
              <a:buNone/>
              <a:defRPr sz="2400"/>
            </a:lvl3pPr>
            <a:lvl4pPr lvl="3">
              <a:spcBef>
                <a:spcPts val="1600"/>
              </a:spcBef>
              <a:spcAft>
                <a:spcPts val="0"/>
              </a:spcAft>
              <a:buSzPts val="2400"/>
              <a:buNone/>
              <a:defRPr sz="2400"/>
            </a:lvl4pPr>
            <a:lvl5pPr lvl="4">
              <a:spcBef>
                <a:spcPts val="1600"/>
              </a:spcBef>
              <a:spcAft>
                <a:spcPts val="0"/>
              </a:spcAft>
              <a:buSzPts val="2400"/>
              <a:buNone/>
              <a:defRPr sz="2400"/>
            </a:lvl5pPr>
            <a:lvl6pPr lvl="5">
              <a:spcBef>
                <a:spcPts val="1600"/>
              </a:spcBef>
              <a:spcAft>
                <a:spcPts val="0"/>
              </a:spcAft>
              <a:buSzPts val="2400"/>
              <a:buNone/>
              <a:defRPr sz="2400"/>
            </a:lvl6pPr>
            <a:lvl7pPr lvl="6">
              <a:spcBef>
                <a:spcPts val="1600"/>
              </a:spcBef>
              <a:spcAft>
                <a:spcPts val="0"/>
              </a:spcAft>
              <a:buSzPts val="2400"/>
              <a:buNone/>
              <a:defRPr sz="2400"/>
            </a:lvl7pPr>
            <a:lvl8pPr lvl="7">
              <a:spcBef>
                <a:spcPts val="1600"/>
              </a:spcBef>
              <a:spcAft>
                <a:spcPts val="0"/>
              </a:spcAft>
              <a:buSzPts val="2400"/>
              <a:buNone/>
              <a:defRPr sz="2400"/>
            </a:lvl8pPr>
            <a:lvl9pPr lvl="8">
              <a:spcBef>
                <a:spcPts val="1600"/>
              </a:spcBef>
              <a:spcAft>
                <a:spcPts val="1600"/>
              </a:spcAft>
              <a:buSzPts val="24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1">
  <p:cSld name="TITLE_ONLY_1">
    <p:spTree>
      <p:nvGrpSpPr>
        <p:cNvPr id="25" name="Shape 25"/>
        <p:cNvGrpSpPr/>
        <p:nvPr/>
      </p:nvGrpSpPr>
      <p:grpSpPr>
        <a:xfrm>
          <a:off x="0" y="0"/>
          <a:ext cx="0" cy="0"/>
          <a:chOff x="0" y="0"/>
          <a:chExt cx="0" cy="0"/>
        </a:xfrm>
      </p:grpSpPr>
      <p:sp>
        <p:nvSpPr>
          <p:cNvPr id="26" name="Google Shape;26;p6"/>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 type="body"/>
          </p:nvPr>
        </p:nvSpPr>
        <p:spPr>
          <a:xfrm>
            <a:off x="31170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8" name="Google Shape;28;p6"/>
          <p:cNvSpPr txBox="1"/>
          <p:nvPr>
            <p:ph idx="2" type="body"/>
          </p:nvPr>
        </p:nvSpPr>
        <p:spPr>
          <a:xfrm>
            <a:off x="472125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6"/>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2400"/>
              <a:buNone/>
              <a:defRPr/>
            </a:lvl1pPr>
            <a:lvl2pPr lvl="1" rtl="0">
              <a:spcBef>
                <a:spcPts val="1600"/>
              </a:spcBef>
              <a:spcAft>
                <a:spcPts val="0"/>
              </a:spcAft>
              <a:buSzPts val="2000"/>
              <a:buNone/>
              <a:defRPr/>
            </a:lvl2pPr>
            <a:lvl3pPr lvl="2" rtl="0">
              <a:spcBef>
                <a:spcPts val="1600"/>
              </a:spcBef>
              <a:spcAft>
                <a:spcPts val="0"/>
              </a:spcAft>
              <a:buSzPts val="1800"/>
              <a:buNone/>
              <a:defRPr/>
            </a:lvl3pPr>
            <a:lvl4pPr lvl="3" rtl="0">
              <a:spcBef>
                <a:spcPts val="1600"/>
              </a:spcBef>
              <a:spcAft>
                <a:spcPts val="0"/>
              </a:spcAft>
              <a:buSzPts val="16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image below">
  <p:cSld name="CUSTOM">
    <p:spTree>
      <p:nvGrpSpPr>
        <p:cNvPr id="30" name="Shape 30"/>
        <p:cNvGrpSpPr/>
        <p:nvPr/>
      </p:nvGrpSpPr>
      <p:grpSpPr>
        <a:xfrm>
          <a:off x="0" y="0"/>
          <a:ext cx="0" cy="0"/>
          <a:chOff x="0" y="0"/>
          <a:chExt cx="0" cy="0"/>
        </a:xfrm>
      </p:grpSpPr>
      <p:sp>
        <p:nvSpPr>
          <p:cNvPr id="31" name="Google Shape;31;p7"/>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7"/>
          <p:cNvSpPr txBox="1"/>
          <p:nvPr>
            <p:ph idx="1" type="subTitle"/>
          </p:nvPr>
        </p:nvSpPr>
        <p:spPr>
          <a:xfrm>
            <a:off x="397050" y="801575"/>
            <a:ext cx="83499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lgn="ctr">
              <a:spcBef>
                <a:spcPts val="1600"/>
              </a:spcBef>
              <a:spcAft>
                <a:spcPts val="0"/>
              </a:spcAft>
              <a:buSzPts val="2000"/>
              <a:buNone/>
              <a:defRPr/>
            </a:lvl2pPr>
            <a:lvl3pPr lvl="2" algn="ctr">
              <a:spcBef>
                <a:spcPts val="1600"/>
              </a:spcBef>
              <a:spcAft>
                <a:spcPts val="0"/>
              </a:spcAft>
              <a:buSzPts val="1800"/>
              <a:buNone/>
              <a:defRPr/>
            </a:lvl3pPr>
            <a:lvl4pPr lvl="3" algn="ctr">
              <a:spcBef>
                <a:spcPts val="1600"/>
              </a:spcBef>
              <a:spcAft>
                <a:spcPts val="0"/>
              </a:spcAft>
              <a:buSzPts val="1800"/>
              <a:buNone/>
              <a:defRPr sz="1800"/>
            </a:lvl4pPr>
            <a:lvl5pPr lvl="4" algn="ctr">
              <a:spcBef>
                <a:spcPts val="1600"/>
              </a:spcBef>
              <a:spcAft>
                <a:spcPts val="0"/>
              </a:spcAft>
              <a:buSzPts val="1800"/>
              <a:buNone/>
              <a:defRPr sz="1800"/>
            </a:lvl5pPr>
            <a:lvl6pPr lvl="5" algn="ctr">
              <a:spcBef>
                <a:spcPts val="1600"/>
              </a:spcBef>
              <a:spcAft>
                <a:spcPts val="0"/>
              </a:spcAft>
              <a:buSzPts val="1800"/>
              <a:buNone/>
              <a:defRPr sz="1800"/>
            </a:lvl6pPr>
            <a:lvl7pPr lvl="6" algn="ctr">
              <a:spcBef>
                <a:spcPts val="1600"/>
              </a:spcBef>
              <a:spcAft>
                <a:spcPts val="0"/>
              </a:spcAft>
              <a:buSzPts val="1800"/>
              <a:buNone/>
              <a:defRPr sz="1800"/>
            </a:lvl7pPr>
            <a:lvl8pPr lvl="7" algn="ctr">
              <a:spcBef>
                <a:spcPts val="1600"/>
              </a:spcBef>
              <a:spcAft>
                <a:spcPts val="0"/>
              </a:spcAft>
              <a:buSzPts val="1800"/>
              <a:buNone/>
              <a:defRPr sz="1800"/>
            </a:lvl8pPr>
            <a:lvl9pPr lvl="8" algn="ctr">
              <a:spcBef>
                <a:spcPts val="1600"/>
              </a:spcBef>
              <a:spcAft>
                <a:spcPts val="1600"/>
              </a:spcAft>
              <a:buSzPts val="18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5C66"/>
        </a:solidFill>
      </p:bgPr>
    </p:bg>
    <p:spTree>
      <p:nvGrpSpPr>
        <p:cNvPr id="5" name="Shape 5"/>
        <p:cNvGrpSpPr/>
        <p:nvPr/>
      </p:nvGrpSpPr>
      <p:grpSpPr>
        <a:xfrm>
          <a:off x="0" y="0"/>
          <a:ext cx="0" cy="0"/>
          <a:chOff x="0" y="0"/>
          <a:chExt cx="0" cy="0"/>
        </a:xfrm>
      </p:grpSpPr>
      <p:sp>
        <p:nvSpPr>
          <p:cNvPr id="6" name="Google Shape;6;p1"/>
          <p:cNvSpPr/>
          <p:nvPr/>
        </p:nvSpPr>
        <p:spPr>
          <a:xfrm>
            <a:off x="123575" y="109850"/>
            <a:ext cx="8897700" cy="4887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311700" y="1567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EF954A"/>
              </a:buClr>
              <a:buSzPts val="3300"/>
              <a:buFont typeface="Helvetica Neue"/>
              <a:buNone/>
              <a:defRPr sz="3300">
                <a:solidFill>
                  <a:srgbClr val="EF954A"/>
                </a:solidFill>
                <a:latin typeface="Helvetica Neue"/>
                <a:ea typeface="Helvetica Neue"/>
                <a:cs typeface="Helvetica Neue"/>
                <a:sym typeface="Helvetica Neue"/>
              </a:defRPr>
            </a:lvl1pPr>
            <a:lvl2pPr lvl="1">
              <a:spcBef>
                <a:spcPts val="0"/>
              </a:spcBef>
              <a:spcAft>
                <a:spcPts val="0"/>
              </a:spcAft>
              <a:buClr>
                <a:srgbClr val="EF954A"/>
              </a:buClr>
              <a:buSzPts val="2800"/>
              <a:buNone/>
              <a:defRPr sz="2800">
                <a:solidFill>
                  <a:srgbClr val="EF954A"/>
                </a:solidFill>
              </a:defRPr>
            </a:lvl2pPr>
            <a:lvl3pPr lvl="2">
              <a:spcBef>
                <a:spcPts val="0"/>
              </a:spcBef>
              <a:spcAft>
                <a:spcPts val="0"/>
              </a:spcAft>
              <a:buClr>
                <a:srgbClr val="EF954A"/>
              </a:buClr>
              <a:buSzPts val="2800"/>
              <a:buNone/>
              <a:defRPr sz="2800">
                <a:solidFill>
                  <a:srgbClr val="EF954A"/>
                </a:solidFill>
              </a:defRPr>
            </a:lvl3pPr>
            <a:lvl4pPr lvl="3">
              <a:spcBef>
                <a:spcPts val="0"/>
              </a:spcBef>
              <a:spcAft>
                <a:spcPts val="0"/>
              </a:spcAft>
              <a:buClr>
                <a:srgbClr val="EF954A"/>
              </a:buClr>
              <a:buSzPts val="2800"/>
              <a:buNone/>
              <a:defRPr sz="2800">
                <a:solidFill>
                  <a:srgbClr val="EF954A"/>
                </a:solidFill>
              </a:defRPr>
            </a:lvl4pPr>
            <a:lvl5pPr lvl="4">
              <a:spcBef>
                <a:spcPts val="0"/>
              </a:spcBef>
              <a:spcAft>
                <a:spcPts val="0"/>
              </a:spcAft>
              <a:buClr>
                <a:srgbClr val="EF954A"/>
              </a:buClr>
              <a:buSzPts val="2800"/>
              <a:buNone/>
              <a:defRPr sz="2800">
                <a:solidFill>
                  <a:srgbClr val="EF954A"/>
                </a:solidFill>
              </a:defRPr>
            </a:lvl5pPr>
            <a:lvl6pPr lvl="5">
              <a:spcBef>
                <a:spcPts val="0"/>
              </a:spcBef>
              <a:spcAft>
                <a:spcPts val="0"/>
              </a:spcAft>
              <a:buClr>
                <a:srgbClr val="EF954A"/>
              </a:buClr>
              <a:buSzPts val="2800"/>
              <a:buNone/>
              <a:defRPr sz="2800">
                <a:solidFill>
                  <a:srgbClr val="EF954A"/>
                </a:solidFill>
              </a:defRPr>
            </a:lvl6pPr>
            <a:lvl7pPr lvl="6">
              <a:spcBef>
                <a:spcPts val="0"/>
              </a:spcBef>
              <a:spcAft>
                <a:spcPts val="0"/>
              </a:spcAft>
              <a:buClr>
                <a:srgbClr val="EF954A"/>
              </a:buClr>
              <a:buSzPts val="2800"/>
              <a:buNone/>
              <a:defRPr sz="2800">
                <a:solidFill>
                  <a:srgbClr val="EF954A"/>
                </a:solidFill>
              </a:defRPr>
            </a:lvl7pPr>
            <a:lvl8pPr lvl="7">
              <a:spcBef>
                <a:spcPts val="0"/>
              </a:spcBef>
              <a:spcAft>
                <a:spcPts val="0"/>
              </a:spcAft>
              <a:buClr>
                <a:srgbClr val="EF954A"/>
              </a:buClr>
              <a:buSzPts val="2800"/>
              <a:buNone/>
              <a:defRPr sz="2800">
                <a:solidFill>
                  <a:srgbClr val="EF954A"/>
                </a:solidFill>
              </a:defRPr>
            </a:lvl8pPr>
            <a:lvl9pPr lvl="8">
              <a:spcBef>
                <a:spcPts val="0"/>
              </a:spcBef>
              <a:spcAft>
                <a:spcPts val="0"/>
              </a:spcAft>
              <a:buClr>
                <a:srgbClr val="EF954A"/>
              </a:buClr>
              <a:buSzPts val="2800"/>
              <a:buNone/>
              <a:defRPr sz="2800">
                <a:solidFill>
                  <a:srgbClr val="EF954A"/>
                </a:solidFill>
              </a:defRPr>
            </a:lvl9pPr>
          </a:lstStyle>
          <a:p/>
        </p:txBody>
      </p:sp>
      <p:sp>
        <p:nvSpPr>
          <p:cNvPr id="8" name="Google Shape;8;p1"/>
          <p:cNvSpPr txBox="1"/>
          <p:nvPr>
            <p:ph idx="1" type="body"/>
          </p:nvPr>
        </p:nvSpPr>
        <p:spPr>
          <a:xfrm>
            <a:off x="311700" y="823850"/>
            <a:ext cx="8520600" cy="3954600"/>
          </a:xfrm>
          <a:prstGeom prst="rect">
            <a:avLst/>
          </a:prstGeom>
          <a:noFill/>
          <a:ln>
            <a:noFill/>
          </a:ln>
        </p:spPr>
        <p:txBody>
          <a:bodyPr anchorCtr="0" anchor="ctr" bIns="91425" lIns="91425" spcFirstLastPara="1" rIns="91425" wrap="square" tIns="91425">
            <a:noAutofit/>
          </a:bodyPr>
          <a:lstStyle>
            <a:lvl1pPr indent="-381000" lvl="0" marL="457200">
              <a:lnSpc>
                <a:spcPct val="115000"/>
              </a:lnSpc>
              <a:spcBef>
                <a:spcPts val="0"/>
              </a:spcBef>
              <a:spcAft>
                <a:spcPts val="0"/>
              </a:spcAft>
              <a:buClr>
                <a:srgbClr val="005C66"/>
              </a:buClr>
              <a:buSzPts val="2400"/>
              <a:buFont typeface="Helvetica Neue"/>
              <a:buChar char="●"/>
              <a:defRPr sz="2400">
                <a:solidFill>
                  <a:srgbClr val="005C66"/>
                </a:solidFill>
                <a:latin typeface="Helvetica Neue"/>
                <a:ea typeface="Helvetica Neue"/>
                <a:cs typeface="Helvetica Neue"/>
                <a:sym typeface="Helvetica Neue"/>
              </a:defRPr>
            </a:lvl1pPr>
            <a:lvl2pPr indent="-355600" lvl="1" marL="914400">
              <a:lnSpc>
                <a:spcPct val="115000"/>
              </a:lnSpc>
              <a:spcBef>
                <a:spcPts val="1600"/>
              </a:spcBef>
              <a:spcAft>
                <a:spcPts val="0"/>
              </a:spcAft>
              <a:buClr>
                <a:srgbClr val="005C66"/>
              </a:buClr>
              <a:buSzPts val="2000"/>
              <a:buFont typeface="Helvetica Neue"/>
              <a:buChar char="○"/>
              <a:defRPr sz="2000">
                <a:solidFill>
                  <a:srgbClr val="005C66"/>
                </a:solidFill>
                <a:latin typeface="Helvetica Neue"/>
                <a:ea typeface="Helvetica Neue"/>
                <a:cs typeface="Helvetica Neue"/>
                <a:sym typeface="Helvetica Neue"/>
              </a:defRPr>
            </a:lvl2pPr>
            <a:lvl3pPr indent="-342900" lvl="2" marL="1371600">
              <a:lnSpc>
                <a:spcPct val="115000"/>
              </a:lnSpc>
              <a:spcBef>
                <a:spcPts val="1600"/>
              </a:spcBef>
              <a:spcAft>
                <a:spcPts val="0"/>
              </a:spcAft>
              <a:buClr>
                <a:srgbClr val="005C66"/>
              </a:buClr>
              <a:buSzPts val="1800"/>
              <a:buFont typeface="Helvetica Neue"/>
              <a:buChar char="■"/>
              <a:defRPr sz="1800">
                <a:solidFill>
                  <a:srgbClr val="005C66"/>
                </a:solidFill>
                <a:latin typeface="Helvetica Neue"/>
                <a:ea typeface="Helvetica Neue"/>
                <a:cs typeface="Helvetica Neue"/>
                <a:sym typeface="Helvetica Neue"/>
              </a:defRPr>
            </a:lvl3pPr>
            <a:lvl4pPr indent="-330200" lvl="3" marL="1828800">
              <a:lnSpc>
                <a:spcPct val="115000"/>
              </a:lnSpc>
              <a:spcBef>
                <a:spcPts val="1600"/>
              </a:spcBef>
              <a:spcAft>
                <a:spcPts val="0"/>
              </a:spcAft>
              <a:buClr>
                <a:srgbClr val="005C66"/>
              </a:buClr>
              <a:buSzPts val="1600"/>
              <a:buFont typeface="Helvetica Neue"/>
              <a:buChar char="●"/>
              <a:defRPr sz="1600">
                <a:solidFill>
                  <a:srgbClr val="005C66"/>
                </a:solidFill>
                <a:latin typeface="Helvetica Neue"/>
                <a:ea typeface="Helvetica Neue"/>
                <a:cs typeface="Helvetica Neue"/>
                <a:sym typeface="Helvetica Neue"/>
              </a:defRPr>
            </a:lvl4pPr>
            <a:lvl5pPr indent="-317500" lvl="4" marL="22860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5pPr>
            <a:lvl6pPr indent="-317500" lvl="5" marL="27432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6pPr>
            <a:lvl7pPr indent="-317500" lvl="6" marL="32004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7pPr>
            <a:lvl8pPr indent="-317500" lvl="7" marL="36576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8pPr>
            <a:lvl9pPr indent="-317500" lvl="8" marL="4114800">
              <a:lnSpc>
                <a:spcPct val="115000"/>
              </a:lnSpc>
              <a:spcBef>
                <a:spcPts val="1600"/>
              </a:spcBef>
              <a:spcAft>
                <a:spcPts val="1600"/>
              </a:spcAft>
              <a:buClr>
                <a:srgbClr val="EF954A"/>
              </a:buClr>
              <a:buSzPts val="1400"/>
              <a:buFont typeface="Helvetica Neue"/>
              <a:buChar char="■"/>
              <a:defRPr>
                <a:solidFill>
                  <a:srgbClr val="EF954A"/>
                </a:solidFill>
                <a:latin typeface="Helvetica Neue"/>
                <a:ea typeface="Helvetica Neue"/>
                <a:cs typeface="Helvetica Neue"/>
                <a:sym typeface="Helvetica Neue"/>
              </a:defRPr>
            </a:lvl9pPr>
          </a:lstStyle>
          <a:p/>
        </p:txBody>
      </p:sp>
      <p:sp>
        <p:nvSpPr>
          <p:cNvPr id="9" name="Google Shape;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8"/>
          <p:cNvSpPr txBox="1"/>
          <p:nvPr>
            <p:ph type="title"/>
          </p:nvPr>
        </p:nvSpPr>
        <p:spPr>
          <a:xfrm>
            <a:off x="257225" y="199125"/>
            <a:ext cx="4547700" cy="4063500"/>
          </a:xfrm>
          <a:prstGeom prst="rect">
            <a:avLst/>
          </a:prstGeom>
        </p:spPr>
        <p:txBody>
          <a:bodyPr anchorCtr="0" anchor="ctr" bIns="91425" lIns="91425" spcFirstLastPara="1" rIns="91425" wrap="square" tIns="91425">
            <a:spAutoFit/>
          </a:bodyPr>
          <a:lstStyle/>
          <a:p>
            <a:pPr indent="0" lvl="0" marL="0" rtl="0" algn="ctr">
              <a:lnSpc>
                <a:spcPct val="115000"/>
              </a:lnSpc>
              <a:spcBef>
                <a:spcPts val="0"/>
              </a:spcBef>
              <a:spcAft>
                <a:spcPts val="0"/>
              </a:spcAft>
              <a:buNone/>
            </a:pPr>
            <a:r>
              <a:rPr lang="en" sz="4500"/>
              <a:t>Dr. Martin Luther King Jr. and Washington, D.C. Home Rule History</a:t>
            </a:r>
            <a:endParaRPr sz="4500"/>
          </a:p>
        </p:txBody>
      </p:sp>
      <p:sp>
        <p:nvSpPr>
          <p:cNvPr id="38" name="Google Shape;38;p8"/>
          <p:cNvSpPr txBox="1"/>
          <p:nvPr/>
        </p:nvSpPr>
        <p:spPr>
          <a:xfrm>
            <a:off x="1146121" y="4435125"/>
            <a:ext cx="27699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a:solidFill>
                  <a:srgbClr val="005C66"/>
                </a:solidFill>
                <a:latin typeface="Helvetica Neue"/>
                <a:ea typeface="Helvetica Neue"/>
                <a:cs typeface="Helvetica Neue"/>
                <a:sym typeface="Helvetica Neue"/>
              </a:rPr>
              <a:t>Home Rule: Grade 3, Lesson 6</a:t>
            </a:r>
            <a:endParaRPr>
              <a:solidFill>
                <a:srgbClr val="005C66"/>
              </a:solidFill>
              <a:latin typeface="Helvetica Neue"/>
              <a:ea typeface="Helvetica Neue"/>
              <a:cs typeface="Helvetica Neue"/>
              <a:sym typeface="Helvetica Neue"/>
            </a:endParaRPr>
          </a:p>
        </p:txBody>
      </p:sp>
      <p:pic>
        <p:nvPicPr>
          <p:cNvPr id="39" name="Google Shape;39;p8"/>
          <p:cNvPicPr preferRelativeResize="0"/>
          <p:nvPr/>
        </p:nvPicPr>
        <p:blipFill>
          <a:blip r:embed="rId3">
            <a:alphaModFix/>
          </a:blip>
          <a:stretch>
            <a:fillRect/>
          </a:stretch>
        </p:blipFill>
        <p:spPr>
          <a:xfrm>
            <a:off x="4917325" y="659850"/>
            <a:ext cx="3936425" cy="3142049"/>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7"/>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Turn and Talk</a:t>
            </a:r>
            <a:endParaRPr/>
          </a:p>
        </p:txBody>
      </p:sp>
      <p:sp>
        <p:nvSpPr>
          <p:cNvPr id="105" name="Google Shape;105;p17"/>
          <p:cNvSpPr/>
          <p:nvPr/>
        </p:nvSpPr>
        <p:spPr>
          <a:xfrm>
            <a:off x="5598050" y="849425"/>
            <a:ext cx="3138300" cy="2353800"/>
          </a:xfrm>
          <a:prstGeom prst="wedgeRoundRectCallout">
            <a:avLst>
              <a:gd fmla="val 1747" name="adj1"/>
              <a:gd fmla="val 62994"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200"/>
              <a:t>What was MLK’s role in the D.C. struggle for Home Rule? Think about Dr. King's beliefs.</a:t>
            </a:r>
            <a:endParaRPr sz="2200">
              <a:solidFill>
                <a:srgbClr val="000000"/>
              </a:solidFill>
            </a:endParaRPr>
          </a:p>
        </p:txBody>
      </p:sp>
      <p:pic>
        <p:nvPicPr>
          <p:cNvPr id="106" name="Google Shape;106;p17"/>
          <p:cNvPicPr preferRelativeResize="0"/>
          <p:nvPr/>
        </p:nvPicPr>
        <p:blipFill>
          <a:blip r:embed="rId3">
            <a:alphaModFix/>
          </a:blip>
          <a:stretch>
            <a:fillRect/>
          </a:stretch>
        </p:blipFill>
        <p:spPr>
          <a:xfrm>
            <a:off x="574625" y="1263900"/>
            <a:ext cx="4638025" cy="3456503"/>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8"/>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Express Your Understanding!</a:t>
            </a:r>
            <a:endParaRPr/>
          </a:p>
        </p:txBody>
      </p:sp>
      <p:sp>
        <p:nvSpPr>
          <p:cNvPr id="112" name="Google Shape;112;p18"/>
          <p:cNvSpPr/>
          <p:nvPr/>
        </p:nvSpPr>
        <p:spPr>
          <a:xfrm>
            <a:off x="436825" y="1095050"/>
            <a:ext cx="3319800" cy="2662200"/>
          </a:xfrm>
          <a:prstGeom prst="wedgeRoundRectCallout">
            <a:avLst>
              <a:gd fmla="val -2632" name="adj1"/>
              <a:gd fmla="val 61461"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200"/>
              <a:t>As an activist, how did Dr. Martin Luther King Jr. inspire change in Washington, D.C.’s Home Rule struggle? Write your response.</a:t>
            </a:r>
            <a:endParaRPr sz="2200"/>
          </a:p>
        </p:txBody>
      </p:sp>
      <p:pic>
        <p:nvPicPr>
          <p:cNvPr id="113" name="Google Shape;113;p18"/>
          <p:cNvPicPr preferRelativeResize="0"/>
          <p:nvPr/>
        </p:nvPicPr>
        <p:blipFill>
          <a:blip r:embed="rId3">
            <a:alphaModFix/>
          </a:blip>
          <a:stretch>
            <a:fillRect/>
          </a:stretch>
        </p:blipFill>
        <p:spPr>
          <a:xfrm>
            <a:off x="4001492" y="1295500"/>
            <a:ext cx="4754608" cy="34623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9"/>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Let's Discuss</a:t>
            </a:r>
            <a:endParaRPr/>
          </a:p>
        </p:txBody>
      </p:sp>
      <p:sp>
        <p:nvSpPr>
          <p:cNvPr id="45" name="Google Shape;45;p9"/>
          <p:cNvSpPr txBox="1"/>
          <p:nvPr>
            <p:ph idx="1" type="body"/>
          </p:nvPr>
        </p:nvSpPr>
        <p:spPr>
          <a:xfrm>
            <a:off x="311700" y="970350"/>
            <a:ext cx="8520600" cy="585000"/>
          </a:xfrm>
          <a:prstGeom prst="rect">
            <a:avLst/>
          </a:prstGeom>
        </p:spPr>
        <p:txBody>
          <a:bodyPr anchorCtr="0" anchor="ctr" bIns="91425" lIns="91425" spcFirstLastPara="1" rIns="91425" wrap="square" tIns="91425">
            <a:spAutoFit/>
          </a:bodyPr>
          <a:lstStyle/>
          <a:p>
            <a:pPr indent="0" lvl="0" marL="0" rtl="0" algn="ctr">
              <a:spcBef>
                <a:spcPts val="0"/>
              </a:spcBef>
              <a:spcAft>
                <a:spcPts val="1600"/>
              </a:spcAft>
              <a:buNone/>
            </a:pPr>
            <a:r>
              <a:rPr b="1" lang="en" sz="2600"/>
              <a:t>What does the word "inspire" mean to you?</a:t>
            </a:r>
            <a:endParaRPr b="1" sz="2600"/>
          </a:p>
        </p:txBody>
      </p:sp>
      <p:sp>
        <p:nvSpPr>
          <p:cNvPr id="46" name="Google Shape;46;p9"/>
          <p:cNvSpPr/>
          <p:nvPr/>
        </p:nvSpPr>
        <p:spPr>
          <a:xfrm>
            <a:off x="4724400" y="1676275"/>
            <a:ext cx="3983700" cy="1046700"/>
          </a:xfrm>
          <a:prstGeom prst="wedgeRoundRectCallout">
            <a:avLst>
              <a:gd fmla="val 13597" name="adj1"/>
              <a:gd fmla="val 69459"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200"/>
              <a:t>Different types of protests have different meanings.</a:t>
            </a:r>
            <a:endParaRPr sz="2200">
              <a:solidFill>
                <a:srgbClr val="000000"/>
              </a:solidFill>
            </a:endParaRPr>
          </a:p>
        </p:txBody>
      </p:sp>
      <p:sp>
        <p:nvSpPr>
          <p:cNvPr id="47" name="Google Shape;47;p9"/>
          <p:cNvSpPr/>
          <p:nvPr/>
        </p:nvSpPr>
        <p:spPr>
          <a:xfrm>
            <a:off x="464100" y="1676275"/>
            <a:ext cx="3983700" cy="1046700"/>
          </a:xfrm>
          <a:prstGeom prst="wedgeRoundRectCallout">
            <a:avLst>
              <a:gd fmla="val -9546" name="adj1"/>
              <a:gd fmla="val 69064"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200"/>
              <a:t>The word “inspiration” comes from the word inspire.</a:t>
            </a:r>
            <a:endParaRPr sz="2200"/>
          </a:p>
        </p:txBody>
      </p:sp>
      <p:pic>
        <p:nvPicPr>
          <p:cNvPr id="48" name="Google Shape;48;p9"/>
          <p:cNvPicPr preferRelativeResize="0"/>
          <p:nvPr/>
        </p:nvPicPr>
        <p:blipFill>
          <a:blip r:embed="rId3">
            <a:alphaModFix/>
          </a:blip>
          <a:stretch>
            <a:fillRect/>
          </a:stretch>
        </p:blipFill>
        <p:spPr>
          <a:xfrm>
            <a:off x="2594800" y="2843900"/>
            <a:ext cx="4259200" cy="20289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0"/>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Let's Discuss</a:t>
            </a:r>
            <a:endParaRPr/>
          </a:p>
        </p:txBody>
      </p:sp>
      <p:sp>
        <p:nvSpPr>
          <p:cNvPr id="54" name="Google Shape;54;p10"/>
          <p:cNvSpPr/>
          <p:nvPr/>
        </p:nvSpPr>
        <p:spPr>
          <a:xfrm>
            <a:off x="443600" y="925625"/>
            <a:ext cx="8205300" cy="1218300"/>
          </a:xfrm>
          <a:prstGeom prst="wedgeRoundRectCallout">
            <a:avLst>
              <a:gd fmla="val 4218" name="adj1"/>
              <a:gd fmla="val 70307"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200"/>
              <a:t>Think about people who inspire change in your community and world.</a:t>
            </a:r>
            <a:endParaRPr sz="2200"/>
          </a:p>
          <a:p>
            <a:pPr indent="0" lvl="0" marL="0" rtl="0" algn="l">
              <a:lnSpc>
                <a:spcPct val="115000"/>
              </a:lnSpc>
              <a:spcBef>
                <a:spcPts val="0"/>
              </a:spcBef>
              <a:spcAft>
                <a:spcPts val="0"/>
              </a:spcAft>
              <a:buNone/>
            </a:pPr>
            <a:r>
              <a:rPr lang="en" sz="2200"/>
              <a:t>Who are these people? How do they inspire change?</a:t>
            </a:r>
            <a:endParaRPr sz="2200"/>
          </a:p>
        </p:txBody>
      </p:sp>
      <p:pic>
        <p:nvPicPr>
          <p:cNvPr id="55" name="Google Shape;55;p10"/>
          <p:cNvPicPr preferRelativeResize="0"/>
          <p:nvPr/>
        </p:nvPicPr>
        <p:blipFill>
          <a:blip r:embed="rId3">
            <a:alphaModFix/>
          </a:blip>
          <a:stretch>
            <a:fillRect/>
          </a:stretch>
        </p:blipFill>
        <p:spPr>
          <a:xfrm>
            <a:off x="1215325" y="2380288"/>
            <a:ext cx="2479776" cy="2479776"/>
          </a:xfrm>
          <a:prstGeom prst="rect">
            <a:avLst/>
          </a:prstGeom>
          <a:noFill/>
          <a:ln cap="flat" cmpd="sng" w="19050">
            <a:solidFill>
              <a:schemeClr val="dk2"/>
            </a:solidFill>
            <a:prstDash val="solid"/>
            <a:round/>
            <a:headEnd len="sm" w="sm" type="none"/>
            <a:tailEnd len="sm" w="sm" type="none"/>
          </a:ln>
        </p:spPr>
      </p:pic>
      <p:pic>
        <p:nvPicPr>
          <p:cNvPr id="56" name="Google Shape;56;p10"/>
          <p:cNvPicPr preferRelativeResize="0"/>
          <p:nvPr/>
        </p:nvPicPr>
        <p:blipFill>
          <a:blip r:embed="rId4">
            <a:alphaModFix/>
          </a:blip>
          <a:stretch>
            <a:fillRect/>
          </a:stretch>
        </p:blipFill>
        <p:spPr>
          <a:xfrm>
            <a:off x="5509057" y="2410513"/>
            <a:ext cx="2716467" cy="2419351"/>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1"/>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What is an activist?</a:t>
            </a:r>
            <a:endParaRPr/>
          </a:p>
        </p:txBody>
      </p:sp>
      <p:sp>
        <p:nvSpPr>
          <p:cNvPr id="62" name="Google Shape;62;p11"/>
          <p:cNvSpPr txBox="1"/>
          <p:nvPr/>
        </p:nvSpPr>
        <p:spPr>
          <a:xfrm>
            <a:off x="4449600" y="1368225"/>
            <a:ext cx="4164300" cy="31032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Brings about change in politics or society through support and actions</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Learns more about an issue</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Raises awareness among others</a:t>
            </a:r>
            <a:endParaRPr sz="2400">
              <a:solidFill>
                <a:srgbClr val="005C66"/>
              </a:solidFill>
              <a:latin typeface="Helvetica Neue"/>
              <a:ea typeface="Helvetica Neue"/>
              <a:cs typeface="Helvetica Neue"/>
              <a:sym typeface="Helvetica Neue"/>
            </a:endParaRPr>
          </a:p>
        </p:txBody>
      </p:sp>
      <p:pic>
        <p:nvPicPr>
          <p:cNvPr id="63" name="Google Shape;63;p11"/>
          <p:cNvPicPr preferRelativeResize="0"/>
          <p:nvPr/>
        </p:nvPicPr>
        <p:blipFill>
          <a:blip r:embed="rId3">
            <a:alphaModFix/>
          </a:blip>
          <a:stretch>
            <a:fillRect/>
          </a:stretch>
        </p:blipFill>
        <p:spPr>
          <a:xfrm>
            <a:off x="771725" y="1104826"/>
            <a:ext cx="3315025" cy="36300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2"/>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Who was Dr. Martin Luther King, Jr.?</a:t>
            </a:r>
            <a:endParaRPr/>
          </a:p>
        </p:txBody>
      </p:sp>
      <p:sp>
        <p:nvSpPr>
          <p:cNvPr id="69" name="Google Shape;69;p12"/>
          <p:cNvSpPr txBox="1"/>
          <p:nvPr/>
        </p:nvSpPr>
        <p:spPr>
          <a:xfrm>
            <a:off x="544675" y="1149800"/>
            <a:ext cx="4476000" cy="36387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Civil rights leader in the 1950s and 1960s</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Minister and often referred to as Reverend King</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Worked for the equal rights of all American people</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Wanted to change America so that race or income would not impact a person's civil rights</a:t>
            </a:r>
            <a:endParaRPr sz="2200">
              <a:solidFill>
                <a:srgbClr val="005C66"/>
              </a:solidFill>
              <a:latin typeface="Helvetica Neue"/>
              <a:ea typeface="Helvetica Neue"/>
              <a:cs typeface="Helvetica Neue"/>
              <a:sym typeface="Helvetica Neue"/>
            </a:endParaRPr>
          </a:p>
        </p:txBody>
      </p:sp>
      <p:pic>
        <p:nvPicPr>
          <p:cNvPr id="70" name="Google Shape;70;p12"/>
          <p:cNvPicPr preferRelativeResize="0"/>
          <p:nvPr/>
        </p:nvPicPr>
        <p:blipFill>
          <a:blip r:embed="rId3">
            <a:alphaModFix/>
          </a:blip>
          <a:stretch>
            <a:fillRect/>
          </a:stretch>
        </p:blipFill>
        <p:spPr>
          <a:xfrm>
            <a:off x="5464925" y="990125"/>
            <a:ext cx="2910000" cy="37983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3"/>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Dr. King and Protests</a:t>
            </a:r>
            <a:endParaRPr/>
          </a:p>
        </p:txBody>
      </p:sp>
      <p:sp>
        <p:nvSpPr>
          <p:cNvPr id="76" name="Google Shape;76;p13"/>
          <p:cNvSpPr txBox="1"/>
          <p:nvPr/>
        </p:nvSpPr>
        <p:spPr>
          <a:xfrm>
            <a:off x="4863200" y="1053275"/>
            <a:ext cx="4091400" cy="35280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Led many protests</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Two protests took place in Washington, D.C.</a:t>
            </a:r>
            <a:endParaRPr sz="2400">
              <a:solidFill>
                <a:srgbClr val="005C66"/>
              </a:solidFill>
              <a:latin typeface="Helvetica Neue"/>
              <a:ea typeface="Helvetica Neue"/>
              <a:cs typeface="Helvetica Neue"/>
              <a:sym typeface="Helvetica Neue"/>
            </a:endParaRPr>
          </a:p>
          <a:p>
            <a:pPr indent="-381000" lvl="1" marL="9144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March on Washington for Jobs and Freedom, 1963</a:t>
            </a:r>
            <a:endParaRPr sz="2400">
              <a:solidFill>
                <a:srgbClr val="005C66"/>
              </a:solidFill>
              <a:latin typeface="Helvetica Neue"/>
              <a:ea typeface="Helvetica Neue"/>
              <a:cs typeface="Helvetica Neue"/>
              <a:sym typeface="Helvetica Neue"/>
            </a:endParaRPr>
          </a:p>
          <a:p>
            <a:pPr indent="-381000" lvl="1" marL="9144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Poor People’s Campaign, 1968</a:t>
            </a:r>
            <a:endParaRPr sz="2400">
              <a:solidFill>
                <a:srgbClr val="005C66"/>
              </a:solidFill>
              <a:latin typeface="Helvetica Neue"/>
              <a:ea typeface="Helvetica Neue"/>
              <a:cs typeface="Helvetica Neue"/>
              <a:sym typeface="Helvetica Neue"/>
            </a:endParaRPr>
          </a:p>
        </p:txBody>
      </p:sp>
      <p:pic>
        <p:nvPicPr>
          <p:cNvPr id="77" name="Google Shape;77;p13"/>
          <p:cNvPicPr preferRelativeResize="0"/>
          <p:nvPr/>
        </p:nvPicPr>
        <p:blipFill>
          <a:blip r:embed="rId3">
            <a:alphaModFix/>
          </a:blip>
          <a:stretch>
            <a:fillRect/>
          </a:stretch>
        </p:blipFill>
        <p:spPr>
          <a:xfrm>
            <a:off x="413625" y="1129475"/>
            <a:ext cx="2198325" cy="2164600"/>
          </a:xfrm>
          <a:prstGeom prst="rect">
            <a:avLst/>
          </a:prstGeom>
          <a:noFill/>
          <a:ln cap="flat" cmpd="sng" w="19050">
            <a:solidFill>
              <a:schemeClr val="dk2"/>
            </a:solidFill>
            <a:prstDash val="solid"/>
            <a:round/>
            <a:headEnd len="sm" w="sm" type="none"/>
            <a:tailEnd len="sm" w="sm" type="none"/>
          </a:ln>
        </p:spPr>
      </p:pic>
      <p:pic>
        <p:nvPicPr>
          <p:cNvPr id="78" name="Google Shape;78;p13"/>
          <p:cNvPicPr preferRelativeResize="0"/>
          <p:nvPr/>
        </p:nvPicPr>
        <p:blipFill>
          <a:blip r:embed="rId4">
            <a:alphaModFix/>
          </a:blip>
          <a:stretch>
            <a:fillRect/>
          </a:stretch>
        </p:blipFill>
        <p:spPr>
          <a:xfrm>
            <a:off x="2808213" y="2186598"/>
            <a:ext cx="1822825" cy="25309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4"/>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Turn and Talk</a:t>
            </a:r>
            <a:endParaRPr/>
          </a:p>
        </p:txBody>
      </p:sp>
      <p:sp>
        <p:nvSpPr>
          <p:cNvPr id="84" name="Google Shape;84;p14"/>
          <p:cNvSpPr/>
          <p:nvPr/>
        </p:nvSpPr>
        <p:spPr>
          <a:xfrm>
            <a:off x="538750" y="1400050"/>
            <a:ext cx="3057600" cy="2065800"/>
          </a:xfrm>
          <a:prstGeom prst="wedgeRoundRectCallout">
            <a:avLst>
              <a:gd fmla="val -2856" name="adj1"/>
              <a:gd fmla="val 65484"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200"/>
              <a:t>Why do you think Dr. King supported Home Rule for Washington, D.C.?</a:t>
            </a:r>
            <a:endParaRPr sz="2200"/>
          </a:p>
        </p:txBody>
      </p:sp>
      <p:pic>
        <p:nvPicPr>
          <p:cNvPr id="85" name="Google Shape;85;p14"/>
          <p:cNvPicPr preferRelativeResize="0"/>
          <p:nvPr/>
        </p:nvPicPr>
        <p:blipFill>
          <a:blip r:embed="rId3">
            <a:alphaModFix/>
          </a:blip>
          <a:stretch>
            <a:fillRect/>
          </a:stretch>
        </p:blipFill>
        <p:spPr>
          <a:xfrm>
            <a:off x="3922025" y="1042063"/>
            <a:ext cx="4851200" cy="36262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5"/>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Dr. King and D.C. Home Rule</a:t>
            </a:r>
            <a:endParaRPr/>
          </a:p>
        </p:txBody>
      </p:sp>
      <p:sp>
        <p:nvSpPr>
          <p:cNvPr id="91" name="Google Shape;91;p15"/>
          <p:cNvSpPr txBox="1"/>
          <p:nvPr/>
        </p:nvSpPr>
        <p:spPr>
          <a:xfrm>
            <a:off x="4297200" y="1192875"/>
            <a:ext cx="4382700" cy="35280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Supporter of D.C. Home Rule</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Believed D.C. should have full voting representation in Congress</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Worked with D.C. residents to gain their right to self-governance</a:t>
            </a:r>
            <a:endParaRPr sz="2400">
              <a:solidFill>
                <a:srgbClr val="005C66"/>
              </a:solidFill>
              <a:latin typeface="Helvetica Neue"/>
              <a:ea typeface="Helvetica Neue"/>
              <a:cs typeface="Helvetica Neue"/>
              <a:sym typeface="Helvetica Neue"/>
            </a:endParaRPr>
          </a:p>
        </p:txBody>
      </p:sp>
      <p:pic>
        <p:nvPicPr>
          <p:cNvPr id="92" name="Google Shape;92;p15"/>
          <p:cNvPicPr preferRelativeResize="0"/>
          <p:nvPr/>
        </p:nvPicPr>
        <p:blipFill>
          <a:blip r:embed="rId3">
            <a:alphaModFix/>
          </a:blip>
          <a:stretch>
            <a:fillRect/>
          </a:stretch>
        </p:blipFill>
        <p:spPr>
          <a:xfrm>
            <a:off x="542150" y="1204800"/>
            <a:ext cx="3504150" cy="35041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6"/>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August 1965 March and Vigil</a:t>
            </a:r>
            <a:endParaRPr/>
          </a:p>
        </p:txBody>
      </p:sp>
      <p:sp>
        <p:nvSpPr>
          <p:cNvPr id="98" name="Google Shape;98;p16"/>
          <p:cNvSpPr txBox="1"/>
          <p:nvPr/>
        </p:nvSpPr>
        <p:spPr>
          <a:xfrm>
            <a:off x="399050" y="1237175"/>
            <a:ext cx="3765300" cy="35280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Dr. King led a march for Home Rule in D.C.</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Activists marched in order to thank President Johnson for his support</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5,000 Home Rule activists marched</a:t>
            </a:r>
            <a:endParaRPr sz="2400">
              <a:solidFill>
                <a:srgbClr val="005C66"/>
              </a:solidFill>
              <a:latin typeface="Helvetica Neue"/>
              <a:ea typeface="Helvetica Neue"/>
              <a:cs typeface="Helvetica Neue"/>
              <a:sym typeface="Helvetica Neue"/>
            </a:endParaRPr>
          </a:p>
        </p:txBody>
      </p:sp>
      <p:pic>
        <p:nvPicPr>
          <p:cNvPr id="99" name="Google Shape;99;p16"/>
          <p:cNvPicPr preferRelativeResize="0"/>
          <p:nvPr/>
        </p:nvPicPr>
        <p:blipFill>
          <a:blip r:embed="rId3">
            <a:alphaModFix/>
          </a:blip>
          <a:stretch>
            <a:fillRect/>
          </a:stretch>
        </p:blipFill>
        <p:spPr>
          <a:xfrm>
            <a:off x="4264775" y="1184650"/>
            <a:ext cx="4491325" cy="36330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