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oHPsn1hyXygBLsMcWhJDDjfE6pkLipO0/view?usp=sharing" TargetMode="External"/><Relationship Id="rId3" Type="http://schemas.openxmlformats.org/officeDocument/2006/relationships/hyperlink" Target="https://drive.google.com/file/d/1ZIyElFEhmUyHNI5ISKkKtw36RbFxE3Um/view?usp=sharing" TargetMode="External"/><Relationship Id="rId4" Type="http://schemas.openxmlformats.org/officeDocument/2006/relationships/hyperlink" Target="https://drive.google.com/file/d/1aDW7S8kxwAuKoT-AQFeyO6L7lTCo1Ynx/view?usp=sharing" TargetMode="External"/><Relationship Id="rId5" Type="http://schemas.openxmlformats.org/officeDocument/2006/relationships/hyperlink" Target="https://drive.google.com/file/d/18tEzjeUOA2AHdQnvzgBUqehU9eXxQ8qp/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4?solr_nav%5Bid%5D=17cd5e35c223f46b15c9&amp;solr_nav%5Bpage%5D=0&amp;solr_nav%5Boffset%5D=0"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17?solr_nav%5Bid%5D=8b1bcaacfe2dd3673589&amp;solr_nav%5Bpage%5D=0&amp;solr_nav%5Boffset%5D=10" TargetMode="External"/><Relationship Id="rId3" Type="http://schemas.openxmlformats.org/officeDocument/2006/relationships/hyperlink" Target="https://digdc.dclibrary.org/islandora/object/dcplislandora%3A118015?solr_nav%5Bid%5D=aaabbf66d8cb191e7277&amp;solr_nav%5Bpage%5D=1&amp;solr_nav%5Boffset%5D=1" TargetMode="External"/><Relationship Id="rId4" Type="http://schemas.openxmlformats.org/officeDocument/2006/relationships/hyperlink" Target="https://digdc.dclibrary.org/islandora/object/dcplislandora%3A6676?solr_nav%5Bid%5D=81f2c5bd8946eb29849b&amp;solr_nav%5Bpage%5D=0&amp;solr_nav%5Boffset%5D=0"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7993?solr_nav%5Bid%5D=1358baf6dea7a909eebd&amp;solr_nav%5Bpage%5D=0&amp;solr_nav%5Boffset%5D=4"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1"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15?solr_nav%5Bid%5D=aaabbf66d8cb191e7277&amp;solr_nav%5Bpage%5D=1&amp;solr_nav%5Boffset%5D=1"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11?solr_nav%5Bid%5D=b59d41a0c40d0c333222&amp;solr_nav%5Bpage%5D=0&amp;solr_nav%5Boffset%5D=1"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17?solr_nav%5Bid%5D=8b1bcaacfe2dd3673589&amp;solr_nav%5Bpage%5D=0&amp;solr_nav%5Boffset%5D=10"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6676?solr_nav%5Bid%5D=81f2c5bd8946eb29849b&amp;solr_nav%5Bpage%5D=0&amp;solr_nav%5Boffset%5D=0"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About this lesson</a:t>
            </a:r>
            <a:endParaRPr b="1">
              <a:solidFill>
                <a:schemeClr val="dk1"/>
              </a:solidFill>
            </a:endParaRPr>
          </a:p>
          <a:p>
            <a:pPr indent="0" lvl="0" marL="0" rtl="0" algn="l">
              <a:spcBef>
                <a:spcPts val="0"/>
              </a:spcBef>
              <a:spcAft>
                <a:spcPts val="0"/>
              </a:spcAft>
              <a:buNone/>
            </a:pPr>
            <a:r>
              <a:rPr lang="en">
                <a:solidFill>
                  <a:schemeClr val="dk1"/>
                </a:solidFill>
              </a:rPr>
              <a:t>In this lesson, students consider why Walter Fauntroy, Walter Washington, and Marion Barry were important leaders in Washington, D.C.’s fight for Home Rule and discuss why we need leaders to make change.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Students . .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track their learning with a Leaders in Washington, D.C.'s Home Rule History organizer.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express their understanding with an exit ticket.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Leaders in Washington, D.C. Home Rule History organizer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Leaders in Washington, D.C. Home Rule History organizer (completed)</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Exit Ticket (blank)</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5"/>
              </a:rPr>
              <a:t>Exit Ticket (completed)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SL.3.1.d: Explain their own ideas and understanding in light of the discussion.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SL.3.1: Engage effectively in a range of collaborative discussions (one-on-one, in groups, and teacher-led) with diverse partners on </a:t>
            </a:r>
            <a:r>
              <a:rPr i="1" lang="en">
                <a:solidFill>
                  <a:schemeClr val="dk1"/>
                </a:solidFill>
              </a:rPr>
              <a:t>grade 3 topics and texts</a:t>
            </a:r>
            <a:r>
              <a:rPr lang="en">
                <a:solidFill>
                  <a:schemeClr val="dk1"/>
                </a:solidFill>
              </a:rPr>
              <a:t>, building on others' ideas and expressing their own clearly.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W.3.2.d: Provide a concluding statement or section.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W.3.2.b: Develop the topic with facts, definitions, and details.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RI.3.7: Use information gained from illustrations (e.g., maps, photographs) and the words in a text to demonstrate understanding of the text (e.g., where, when, why, and how key events occur).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RI.3.4: Determine the meaning of general academic and domain-specific words and phrases in a text relevant to a </a:t>
            </a:r>
            <a:r>
              <a:rPr i="1" lang="en">
                <a:solidFill>
                  <a:schemeClr val="dk1"/>
                </a:solidFill>
              </a:rPr>
              <a:t>grade 3 topic or subject area</a:t>
            </a:r>
            <a:r>
              <a:rPr lang="en">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RI.3.3: Describe the relationship between a series of historical events, scientific ideas or concepts, or steps in technical procedures in a text, using language that pertains to time, sequence, and cause/effect.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3.2.3: Identify the different ways people in a community can influence their local government (e.g., by voting, running for office, testifying at hearings, or participating in meetings).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3.4.2: Construct a chronological explanation of key people and events that were important in shaping the character of Washington, D.C., during the 18th, 19th, and 20th centuries.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3.4.5: Identify and research outstanding statements of moral and civic principles made in Washington, D.C., as well as the leaders who delivered them, that contributed to the struggle to extend equal rights to all Americans (e.g., Lincoln and his second inaugural address, Frederick Douglass and his speech against lynching at the Metropolitan AME Church, Martin Luther King Jr. and his speeches at the Lincoln Memorial in 1957 and 1963, and Rodolfo “Corky” Gonzales at the Poor People’s March).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D2.Civ.14: Illustrate historical and contemporary means of changing society.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D2.His.2: Compare life in specific historical time periods to life today.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D2.His.3.3-5. Generate questions about individuals and groups who have shaped significant historical changes and continuities.</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67e4a2490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67e4a2490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“Marion Barry organized and led the Free D.C. Movement. It encouraged residents to only support businesses that supported Home Rule.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businesses that supported Home Rule put Free DC stickers in the windows, which let residents know they should shop there.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the movement continued, more businesses started to support the Home Rule for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By the end of the Free D.C. movement, 225 out of 260 businesses signed the pledge to support D.C. Home Rule.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should add the following information to their Leaders in Washington, D.C.'s Home Rule History organizer: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Supported Home Rule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Encouraged residents to only support businesses that supported Home Rule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Made businesses start to support Home Rule for D.C.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Man and child in Free D.C. march</a:t>
            </a:r>
            <a:r>
              <a:rPr lang="en">
                <a:solidFill>
                  <a:schemeClr val="dk1"/>
                </a:solidFill>
              </a:rPr>
              <a:t>. Evening Star (Washington, D.C.). Washington Star Photograph Collection. DC Public Library.</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67e4a2490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67e4a2490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Distribute the Leaders of the Poor People's Campaign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 a formative assessment, students complete an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Read the question, “How were Walter Washington, Walter Fauntroy and Marion Barry important leaders in Washington, D.C. 's Home Rule history?”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Provide students with an opportunity to turn and talk about the question with an elbow partner prior to handing out the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Hand out the Leaders of the Poor People's Campaign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"Write the answer to the question on your exit ticket."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exit tickets as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 responses will vary.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See completed example.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Attributions:</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Walter and Bennetta Washington celebrate on election night</a:t>
            </a:r>
            <a:r>
              <a:rPr lang="en">
                <a:solidFill>
                  <a:schemeClr val="dk1"/>
                </a:solidFill>
              </a:rPr>
              <a:t>. Evening Star (Washington, D.C.). Washington Star Photograph Collection. DC Public Library.</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Walter Fauntroy and a woman with voting rights bumper stickers</a:t>
            </a:r>
            <a:r>
              <a:rPr lang="en">
                <a:solidFill>
                  <a:schemeClr val="dk1"/>
                </a:solidFill>
              </a:rPr>
              <a:t>. Evening Star (Washington, D.C.). Washington Star Photograph Collection. DC Public Library.</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4"/>
              </a:rPr>
              <a:t>Marion Barry campaign poster</a:t>
            </a:r>
            <a:r>
              <a:rPr lang="en">
                <a:solidFill>
                  <a:schemeClr val="dk1"/>
                </a:solidFill>
              </a:rPr>
              <a:t>. District of Columbia. Department of Motor Vehicles. Washingtoniana Ephemera Collection. DC Public Library.</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Use an established classroom routine to pair students or use elbow partners.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"Think about the organizations and groups in your life that have leaders. Why is it important for a group to have a leader?"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Prompt students to turn and talk to their partners about the question.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Conduct a whole class discussion, calling on a few students to share their thinking.</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Record student responses on a teacher-created anchor chart, "Why is it important for a group to have a leader?"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Leaders keep groups organized.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Leaders keep groups united and focused on a goal.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Leaders motivate and influence groups to reach a goal.</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e67e4a249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e67e4a249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“Since 1790, Washington, D.C. has served a special role in the United States as the nation’s capital.</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According to the Constitution, the nation's capital city must be in a district, not a state.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Constitution states that Congress must govern the capital city.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means that Washington, D.C. could not govern itself.</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Washingtonians wanted the right to govern themselves instead of allowing Congress to make decisions for them.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They wanted home rule. Home rule is the government of a region by its own citizens.”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D.C. residents march for home rule in colonial costumes</a:t>
            </a:r>
            <a:r>
              <a:rPr lang="en">
                <a:solidFill>
                  <a:schemeClr val="dk1"/>
                </a:solidFill>
              </a:rPr>
              <a:t>. Evening Star (Washington, D.C.). Washington Star Photograph Collection. DC Public Library.</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e67e4a249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e67e4a249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“On December 24, 1973, the District of Columbia Home Rule Act became a federal law. With this law, the citizens of Washington, D.C. gained certain powers.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Washington, D.C. has the right to elect a mayor.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citizens also have the right to elect a district council. A council is a group of people elected to manage a city or district. This council has the ability to pass laws.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Home Rule did not come easily for Washington, D.C. The passing of the District of Columbia Home Rule Act was the result of hard work and leadership of several important people.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lesson will explore Leaders in Washington, D.C.'s Home Rule History.”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Supporters at the Home Rule Day rally</a:t>
            </a:r>
            <a:r>
              <a:rPr lang="en">
                <a:solidFill>
                  <a:schemeClr val="dk1"/>
                </a:solidFill>
              </a:rPr>
              <a:t>. Evening Star (Washington, D.C.). Washington Star Photograph Collection. DC Public Library.</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e67e4a2490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e67e4a2490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Provide students with a Leaders in Washington, D.C.'s Home Rule History organizer.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“Walter Fauntroy was a politician from Washington, D.C. who worked closely with Martin Luther King, Jr.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He led a protest march called the 1963 March on Washington. This was a march for the rights of African Americans.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1971, he became D.C.’s first ever non-voting delegate to Congress. That means he represented Washington, D.C. in Congress, but he could not vote.”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Refer to Leaders in Washington, D.C.'s Home Rule History organizer (completed) as needed.</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Walter Fauntroy and a woman with voting rights bumper stickers</a:t>
            </a:r>
            <a:r>
              <a:rPr lang="en">
                <a:solidFill>
                  <a:schemeClr val="dk1"/>
                </a:solidFill>
              </a:rPr>
              <a:t>. Evening Star (Washington, D.C.). Washington Star Photograph Collection. DC Public Library.</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67e4a2490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67e4a2490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“Walter Fauntroy was a strong supporter of the right to vote for all Americans. He fought for the Voting Rights Act of 1965, which gave African Americans the right to vote.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the Voting Rights Act of 1965 passed, Fauntroy encouraged African American voters to support Home Rule in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Their votes helped Home Rule efforts gain attention and eventually helped to pass the District of Columbia Home Rule Act in 1973.</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Walter Fauntroy led citizens of D.C. in protesting and fighting for Home Rule.”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Direct students to fill in what they learned about the leadership of Fauntroy on their Leaders in Washington, D.C.'s Home Rule History organizer.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Fought for the Voting Rights Act of 1965</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Encouraged African American voters support Home Rule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Led the citizens of D.C. in protesting and fighting for Home Rule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Reverend Walter Fauntroy flashes V for victory</a:t>
            </a:r>
            <a:r>
              <a:rPr lang="en">
                <a:solidFill>
                  <a:schemeClr val="dk1"/>
                </a:solidFill>
              </a:rPr>
              <a:t>. Evening Star (Washington, D.C.). Washington Star Photograph Collection. DC Public Library.</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67e4a2490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67e4a2490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“Walter Washington was an American politician who played several important roles in the history of Washington, D.C. Home Rule.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1967, President Johnson appointed Walter Washington Mayor-Commissioner.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 1975, after the passing of the District of Columbia Home Rule Act, Walter Washington became the first Home Rule Mayor of Washington, D.C.”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t>
            </a:r>
            <a:r>
              <a:rPr lang="en" u="sng">
                <a:solidFill>
                  <a:schemeClr val="hlink"/>
                </a:solidFill>
                <a:hlinkClick r:id="rId2"/>
              </a:rPr>
              <a:t>Walter and Bennetta Washington celebrate on election night.</a:t>
            </a:r>
            <a:r>
              <a:rPr lang="en">
                <a:solidFill>
                  <a:schemeClr val="dk1"/>
                </a:solidFill>
              </a:rPr>
              <a:t> Evening Star (Washington, D.C.). Washington Star Photograph Collection. DC Public Library.</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67e4a2490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67e4a2490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“As the first mayor of Washington, D.C., Walter Washington created home rule governance, which meant that he had to make decisions and choices that impacted impacted citizens as well as future mayors.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His strong leadership and service to the residents of Washington, D.C. also paved the way for future leaders of D.C.”</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should add the following information to their Leaders in Washington, D.C.'s Home Rule History organizer.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Shaped the role of mayor</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Created home rule governance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Paved the way for future leaders of D.C.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i="1" lang="en">
                <a:solidFill>
                  <a:schemeClr val="dk1"/>
                </a:solidFill>
              </a:rPr>
              <a:t>Community Archives, DC Public Library</a:t>
            </a:r>
            <a:endParaRPr i="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67e4a2490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67e4a2490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“Marion Barry was an American activist and politician. He was elected as a member of the Washington, D.C. school board in 1971.</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was important because the school board was a form of governance that D.C. did control before the Home Rule Act was passed in 1973.</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He was the second and the fourth mayor of Washington, D.C.”</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Marion Barry campaign poster.</a:t>
            </a:r>
            <a:r>
              <a:rPr lang="en">
                <a:solidFill>
                  <a:schemeClr val="dk1"/>
                </a:solidFill>
              </a:rPr>
              <a:t> District of Columbia. Department of Motor Vehicles. Washingtoniana Ephemera Collection. DC Public Library.</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329050" y="569300"/>
            <a:ext cx="3937200" cy="36096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Leaders in Washington, D.C.'s Home Rule History</a:t>
            </a:r>
            <a:endParaRPr sz="5000"/>
          </a:p>
        </p:txBody>
      </p:sp>
      <p:sp>
        <p:nvSpPr>
          <p:cNvPr id="38" name="Google Shape;38;p8"/>
          <p:cNvSpPr txBox="1"/>
          <p:nvPr/>
        </p:nvSpPr>
        <p:spPr>
          <a:xfrm>
            <a:off x="942246" y="4366175"/>
            <a:ext cx="27108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Home Rule: Grade 3, Lesson 8</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4440950" y="982362"/>
            <a:ext cx="4375924" cy="27834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Marion Barry’s Role in D.C. Home Rule History</a:t>
            </a:r>
            <a:endParaRPr/>
          </a:p>
        </p:txBody>
      </p:sp>
      <p:sp>
        <p:nvSpPr>
          <p:cNvPr id="104" name="Google Shape;104;p17"/>
          <p:cNvSpPr txBox="1"/>
          <p:nvPr/>
        </p:nvSpPr>
        <p:spPr>
          <a:xfrm>
            <a:off x="311700" y="1524275"/>
            <a:ext cx="4507800" cy="3249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Led the Free D.C. Movement</a:t>
            </a:r>
            <a:endParaRPr sz="2200">
              <a:solidFill>
                <a:srgbClr val="005C66"/>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Supported Home Rule by encouraging residents to only shop at businesses that supported Home Rule</a:t>
            </a:r>
            <a:endParaRPr sz="2200">
              <a:solidFill>
                <a:srgbClr val="005C66"/>
              </a:solidFill>
              <a:latin typeface="Helvetica Neue"/>
              <a:ea typeface="Helvetica Neue"/>
              <a:cs typeface="Helvetica Neue"/>
              <a:sym typeface="Helvetica Neue"/>
            </a:endParaRPr>
          </a:p>
          <a:p>
            <a:pPr indent="-368300" lvl="1" marL="9144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Pushed businesses to support Home Rule for D.C.</a:t>
            </a:r>
            <a:endParaRPr sz="2200">
              <a:solidFill>
                <a:srgbClr val="005C66"/>
              </a:solidFill>
              <a:latin typeface="Helvetica Neue"/>
              <a:ea typeface="Helvetica Neue"/>
              <a:cs typeface="Helvetica Neue"/>
              <a:sym typeface="Helvetica Neue"/>
            </a:endParaRPr>
          </a:p>
        </p:txBody>
      </p:sp>
      <p:pic>
        <p:nvPicPr>
          <p:cNvPr id="105" name="Google Shape;105;p17"/>
          <p:cNvPicPr preferRelativeResize="0"/>
          <p:nvPr/>
        </p:nvPicPr>
        <p:blipFill>
          <a:blip r:embed="rId3">
            <a:alphaModFix/>
          </a:blip>
          <a:stretch>
            <a:fillRect/>
          </a:stretch>
        </p:blipFill>
        <p:spPr>
          <a:xfrm>
            <a:off x="4971900" y="1655006"/>
            <a:ext cx="3860401" cy="2987832"/>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11" name="Google Shape;111;p18"/>
          <p:cNvSpPr/>
          <p:nvPr/>
        </p:nvSpPr>
        <p:spPr>
          <a:xfrm>
            <a:off x="362400" y="925625"/>
            <a:ext cx="8344800" cy="1407600"/>
          </a:xfrm>
          <a:prstGeom prst="wedgeRoundRectCallout">
            <a:avLst>
              <a:gd fmla="val 18592" name="adj1"/>
              <a:gd fmla="val 67574"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How did the leadership of Walter Washington, Walter Fauntroy and Marion Barry come together in the fight for Home Rule in D.C.? Think about their roles as leaders.</a:t>
            </a:r>
            <a:endParaRPr sz="2200">
              <a:solidFill>
                <a:srgbClr val="000000"/>
              </a:solidFill>
            </a:endParaRPr>
          </a:p>
        </p:txBody>
      </p:sp>
      <p:pic>
        <p:nvPicPr>
          <p:cNvPr id="112" name="Google Shape;112;p18"/>
          <p:cNvPicPr preferRelativeResize="0"/>
          <p:nvPr/>
        </p:nvPicPr>
        <p:blipFill>
          <a:blip r:embed="rId3">
            <a:alphaModFix/>
          </a:blip>
          <a:stretch>
            <a:fillRect/>
          </a:stretch>
        </p:blipFill>
        <p:spPr>
          <a:xfrm>
            <a:off x="829950" y="2571750"/>
            <a:ext cx="1953625" cy="2314750"/>
          </a:xfrm>
          <a:prstGeom prst="rect">
            <a:avLst/>
          </a:prstGeom>
          <a:noFill/>
          <a:ln cap="flat" cmpd="sng" w="19050">
            <a:solidFill>
              <a:schemeClr val="dk2"/>
            </a:solidFill>
            <a:prstDash val="solid"/>
            <a:round/>
            <a:headEnd len="sm" w="sm" type="none"/>
            <a:tailEnd len="sm" w="sm" type="none"/>
          </a:ln>
        </p:spPr>
      </p:pic>
      <p:pic>
        <p:nvPicPr>
          <p:cNvPr id="113" name="Google Shape;113;p18"/>
          <p:cNvPicPr preferRelativeResize="0"/>
          <p:nvPr/>
        </p:nvPicPr>
        <p:blipFill>
          <a:blip r:embed="rId4">
            <a:alphaModFix/>
          </a:blip>
          <a:stretch>
            <a:fillRect/>
          </a:stretch>
        </p:blipFill>
        <p:spPr>
          <a:xfrm>
            <a:off x="3557987" y="2585313"/>
            <a:ext cx="1953625" cy="2287618"/>
          </a:xfrm>
          <a:prstGeom prst="rect">
            <a:avLst/>
          </a:prstGeom>
          <a:noFill/>
          <a:ln cap="flat" cmpd="sng" w="19050">
            <a:solidFill>
              <a:schemeClr val="dk2"/>
            </a:solidFill>
            <a:prstDash val="solid"/>
            <a:round/>
            <a:headEnd len="sm" w="sm" type="none"/>
            <a:tailEnd len="sm" w="sm" type="none"/>
          </a:ln>
        </p:spPr>
      </p:pic>
      <p:pic>
        <p:nvPicPr>
          <p:cNvPr id="114" name="Google Shape;114;p18"/>
          <p:cNvPicPr preferRelativeResize="0"/>
          <p:nvPr/>
        </p:nvPicPr>
        <p:blipFill>
          <a:blip r:embed="rId5">
            <a:alphaModFix/>
          </a:blip>
          <a:stretch>
            <a:fillRect/>
          </a:stretch>
        </p:blipFill>
        <p:spPr>
          <a:xfrm>
            <a:off x="6429224" y="2585325"/>
            <a:ext cx="1754306" cy="22876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Discuss!</a:t>
            </a:r>
            <a:endParaRPr/>
          </a:p>
        </p:txBody>
      </p:sp>
      <p:sp>
        <p:nvSpPr>
          <p:cNvPr id="45" name="Google Shape;45;p9"/>
          <p:cNvSpPr txBox="1"/>
          <p:nvPr>
            <p:ph idx="1" type="body"/>
          </p:nvPr>
        </p:nvSpPr>
        <p:spPr>
          <a:xfrm>
            <a:off x="311700" y="970350"/>
            <a:ext cx="8520600" cy="585000"/>
          </a:xfrm>
          <a:prstGeom prst="rect">
            <a:avLst/>
          </a:prstGeom>
        </p:spPr>
        <p:txBody>
          <a:bodyPr anchorCtr="0" anchor="ctr" bIns="91425" lIns="91425" spcFirstLastPara="1" rIns="91425" wrap="square" tIns="91425">
            <a:spAutoFit/>
          </a:bodyPr>
          <a:lstStyle/>
          <a:p>
            <a:pPr indent="0" lvl="0" marL="0" rtl="0" algn="ctr">
              <a:spcBef>
                <a:spcPts val="0"/>
              </a:spcBef>
              <a:spcAft>
                <a:spcPts val="1600"/>
              </a:spcAft>
              <a:buNone/>
            </a:pPr>
            <a:r>
              <a:rPr b="1" lang="en" sz="2600"/>
              <a:t>Why is it important for a group to have a leader?</a:t>
            </a:r>
            <a:endParaRPr b="1" sz="2600"/>
          </a:p>
        </p:txBody>
      </p:sp>
      <p:sp>
        <p:nvSpPr>
          <p:cNvPr id="46" name="Google Shape;46;p9"/>
          <p:cNvSpPr/>
          <p:nvPr/>
        </p:nvSpPr>
        <p:spPr>
          <a:xfrm>
            <a:off x="5392500" y="2093100"/>
            <a:ext cx="3139800" cy="1654500"/>
          </a:xfrm>
          <a:prstGeom prst="wedgeRoundRectCallout">
            <a:avLst>
              <a:gd fmla="val 39339" name="adj1"/>
              <a:gd fmla="val 90147"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400"/>
              <a:t>People listen to and respect leaders.</a:t>
            </a:r>
            <a:endParaRPr sz="2400">
              <a:solidFill>
                <a:srgbClr val="000000"/>
              </a:solidFill>
            </a:endParaRPr>
          </a:p>
        </p:txBody>
      </p:sp>
      <p:sp>
        <p:nvSpPr>
          <p:cNvPr id="47" name="Google Shape;47;p9"/>
          <p:cNvSpPr/>
          <p:nvPr/>
        </p:nvSpPr>
        <p:spPr>
          <a:xfrm>
            <a:off x="642000" y="1851000"/>
            <a:ext cx="4250400" cy="2138700"/>
          </a:xfrm>
          <a:prstGeom prst="wedgeRoundRectCallout">
            <a:avLst>
              <a:gd fmla="val -43865" name="adj1"/>
              <a:gd fmla="val 74503"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400"/>
              <a:t>A leader sees how to improve upon a problem and unites people to move toward that better vision.</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Review</a:t>
            </a:r>
            <a:endParaRPr/>
          </a:p>
        </p:txBody>
      </p:sp>
      <p:sp>
        <p:nvSpPr>
          <p:cNvPr id="53" name="Google Shape;53;p10"/>
          <p:cNvSpPr txBox="1"/>
          <p:nvPr>
            <p:ph idx="1" type="body"/>
          </p:nvPr>
        </p:nvSpPr>
        <p:spPr>
          <a:xfrm>
            <a:off x="3731850" y="894150"/>
            <a:ext cx="4872000" cy="554100"/>
          </a:xfrm>
          <a:prstGeom prst="rect">
            <a:avLst/>
          </a:prstGeom>
        </p:spPr>
        <p:txBody>
          <a:bodyPr anchorCtr="0" anchor="ctr" bIns="91425" lIns="91425" spcFirstLastPara="1" rIns="91425" wrap="square" tIns="91425">
            <a:spAutoFit/>
          </a:bodyPr>
          <a:lstStyle/>
          <a:p>
            <a:pPr indent="0" lvl="0" marL="0" rtl="0" algn="ctr">
              <a:spcBef>
                <a:spcPts val="0"/>
              </a:spcBef>
              <a:spcAft>
                <a:spcPts val="1600"/>
              </a:spcAft>
              <a:buNone/>
            </a:pPr>
            <a:r>
              <a:rPr b="1" lang="en"/>
              <a:t>Congress and Washington, D.C.</a:t>
            </a:r>
            <a:endParaRPr b="1"/>
          </a:p>
        </p:txBody>
      </p:sp>
      <p:sp>
        <p:nvSpPr>
          <p:cNvPr id="54" name="Google Shape;54;p10"/>
          <p:cNvSpPr txBox="1"/>
          <p:nvPr/>
        </p:nvSpPr>
        <p:spPr>
          <a:xfrm>
            <a:off x="3978900" y="1569175"/>
            <a:ext cx="4682700" cy="3249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Washington, D.C. was founded as a district.</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The Constitution said Washington, D.C. must be governed by Congress.</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The citizens of Washington, D.C. did not have the freedom of self-governance.</a:t>
            </a:r>
            <a:endParaRPr sz="2200">
              <a:solidFill>
                <a:srgbClr val="005C66"/>
              </a:solidFill>
              <a:latin typeface="Helvetica Neue"/>
              <a:ea typeface="Helvetica Neue"/>
              <a:cs typeface="Helvetica Neue"/>
              <a:sym typeface="Helvetica Neue"/>
            </a:endParaRPr>
          </a:p>
        </p:txBody>
      </p:sp>
      <p:pic>
        <p:nvPicPr>
          <p:cNvPr id="55" name="Google Shape;55;p10"/>
          <p:cNvPicPr preferRelativeResize="0"/>
          <p:nvPr/>
        </p:nvPicPr>
        <p:blipFill>
          <a:blip r:embed="rId3">
            <a:alphaModFix/>
          </a:blip>
          <a:stretch>
            <a:fillRect/>
          </a:stretch>
        </p:blipFill>
        <p:spPr>
          <a:xfrm>
            <a:off x="550950" y="970350"/>
            <a:ext cx="2901725" cy="37919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Let's Review</a:t>
            </a:r>
            <a:endParaRPr/>
          </a:p>
        </p:txBody>
      </p:sp>
      <p:sp>
        <p:nvSpPr>
          <p:cNvPr id="61" name="Google Shape;61;p11"/>
          <p:cNvSpPr txBox="1"/>
          <p:nvPr>
            <p:ph idx="1" type="body"/>
          </p:nvPr>
        </p:nvSpPr>
        <p:spPr>
          <a:xfrm>
            <a:off x="311700" y="939525"/>
            <a:ext cx="4770000" cy="554100"/>
          </a:xfrm>
          <a:prstGeom prst="rect">
            <a:avLst/>
          </a:prstGeom>
        </p:spPr>
        <p:txBody>
          <a:bodyPr anchorCtr="0" anchor="ctr" bIns="91425" lIns="91425" spcFirstLastPara="1" rIns="91425" wrap="square" tIns="91425">
            <a:spAutoFit/>
          </a:bodyPr>
          <a:lstStyle/>
          <a:p>
            <a:pPr indent="0" lvl="0" marL="0" rtl="0" algn="ctr">
              <a:spcBef>
                <a:spcPts val="0"/>
              </a:spcBef>
              <a:spcAft>
                <a:spcPts val="1600"/>
              </a:spcAft>
              <a:buNone/>
            </a:pPr>
            <a:r>
              <a:rPr b="1" lang="en"/>
              <a:t>Home Rule in Washington, DC.</a:t>
            </a:r>
            <a:endParaRPr b="1"/>
          </a:p>
        </p:txBody>
      </p:sp>
      <p:sp>
        <p:nvSpPr>
          <p:cNvPr id="62" name="Google Shape;62;p11"/>
          <p:cNvSpPr txBox="1"/>
          <p:nvPr/>
        </p:nvSpPr>
        <p:spPr>
          <a:xfrm>
            <a:off x="605550" y="2035125"/>
            <a:ext cx="4182300" cy="16917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The District of Columbia Home Rule Act became a United States federal law on December 24, 1973.</a:t>
            </a:r>
            <a:endParaRPr sz="2200">
              <a:solidFill>
                <a:srgbClr val="005C66"/>
              </a:solidFill>
              <a:latin typeface="Helvetica Neue"/>
              <a:ea typeface="Helvetica Neue"/>
              <a:cs typeface="Helvetica Neue"/>
              <a:sym typeface="Helvetica Neue"/>
            </a:endParaRPr>
          </a:p>
        </p:txBody>
      </p:sp>
      <p:pic>
        <p:nvPicPr>
          <p:cNvPr id="63" name="Google Shape;63;p11"/>
          <p:cNvPicPr preferRelativeResize="0"/>
          <p:nvPr/>
        </p:nvPicPr>
        <p:blipFill>
          <a:blip r:embed="rId3">
            <a:alphaModFix/>
          </a:blip>
          <a:stretch>
            <a:fillRect/>
          </a:stretch>
        </p:blipFill>
        <p:spPr>
          <a:xfrm>
            <a:off x="5310275" y="483887"/>
            <a:ext cx="3185050" cy="417572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Who was Walter Fauntroy?</a:t>
            </a:r>
            <a:endParaRPr/>
          </a:p>
        </p:txBody>
      </p:sp>
      <p:sp>
        <p:nvSpPr>
          <p:cNvPr id="69" name="Google Shape;69;p12"/>
          <p:cNvSpPr txBox="1"/>
          <p:nvPr/>
        </p:nvSpPr>
        <p:spPr>
          <a:xfrm>
            <a:off x="4324450" y="1569175"/>
            <a:ext cx="4249800" cy="26781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MLK’s representative in D.C.</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Led 1963 March on Washington</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D.C.’s first non-voting delegate to Congress</a:t>
            </a:r>
            <a:endParaRPr sz="2400">
              <a:solidFill>
                <a:srgbClr val="005C66"/>
              </a:solidFill>
              <a:latin typeface="Helvetica Neue"/>
              <a:ea typeface="Helvetica Neue"/>
              <a:cs typeface="Helvetica Neue"/>
              <a:sym typeface="Helvetica Neue"/>
            </a:endParaRPr>
          </a:p>
        </p:txBody>
      </p:sp>
      <p:pic>
        <p:nvPicPr>
          <p:cNvPr id="70" name="Google Shape;70;p12"/>
          <p:cNvPicPr preferRelativeResize="0"/>
          <p:nvPr/>
        </p:nvPicPr>
        <p:blipFill>
          <a:blip r:embed="rId3">
            <a:alphaModFix/>
          </a:blip>
          <a:stretch>
            <a:fillRect/>
          </a:stretch>
        </p:blipFill>
        <p:spPr>
          <a:xfrm>
            <a:off x="680525" y="1009675"/>
            <a:ext cx="3242750" cy="37971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3"/>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Walter Fauntroy’s Role in D.C. Home Rule History</a:t>
            </a:r>
            <a:endParaRPr/>
          </a:p>
        </p:txBody>
      </p:sp>
      <p:sp>
        <p:nvSpPr>
          <p:cNvPr id="76" name="Google Shape;76;p13"/>
          <p:cNvSpPr txBox="1"/>
          <p:nvPr/>
        </p:nvSpPr>
        <p:spPr>
          <a:xfrm>
            <a:off x="311700" y="1410213"/>
            <a:ext cx="4595100" cy="35280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Fought for the Voting Rights Act of 1965</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Encouraged African American voters to support Home Rule</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Led the citizens of D.C. in protesting and fighting for Home Rule</a:t>
            </a:r>
            <a:endParaRPr sz="2400">
              <a:solidFill>
                <a:srgbClr val="005C66"/>
              </a:solidFill>
              <a:latin typeface="Helvetica Neue"/>
              <a:ea typeface="Helvetica Neue"/>
              <a:cs typeface="Helvetica Neue"/>
              <a:sym typeface="Helvetica Neue"/>
            </a:endParaRPr>
          </a:p>
        </p:txBody>
      </p:sp>
      <p:pic>
        <p:nvPicPr>
          <p:cNvPr id="77" name="Google Shape;77;p13"/>
          <p:cNvPicPr preferRelativeResize="0"/>
          <p:nvPr/>
        </p:nvPicPr>
        <p:blipFill rotWithShape="1">
          <a:blip r:embed="rId3">
            <a:alphaModFix/>
          </a:blip>
          <a:srcRect b="0" l="0" r="0" t="2123"/>
          <a:stretch/>
        </p:blipFill>
        <p:spPr>
          <a:xfrm>
            <a:off x="5142975" y="1507400"/>
            <a:ext cx="3689325" cy="34075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Who was Walter Washington?</a:t>
            </a:r>
            <a:endParaRPr/>
          </a:p>
        </p:txBody>
      </p:sp>
      <p:sp>
        <p:nvSpPr>
          <p:cNvPr id="83" name="Google Shape;83;p14"/>
          <p:cNvSpPr txBox="1"/>
          <p:nvPr/>
        </p:nvSpPr>
        <p:spPr>
          <a:xfrm>
            <a:off x="4965125" y="1569175"/>
            <a:ext cx="3638100" cy="26781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American politician</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1967: Mayor-Commissioner of D.C.</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1975: Home Rule Mayor of D.C.</a:t>
            </a:r>
            <a:endParaRPr sz="2400">
              <a:solidFill>
                <a:srgbClr val="005C66"/>
              </a:solidFill>
              <a:latin typeface="Helvetica Neue"/>
              <a:ea typeface="Helvetica Neue"/>
              <a:cs typeface="Helvetica Neue"/>
              <a:sym typeface="Helvetica Neue"/>
            </a:endParaRPr>
          </a:p>
        </p:txBody>
      </p:sp>
      <p:pic>
        <p:nvPicPr>
          <p:cNvPr id="84" name="Google Shape;84;p14"/>
          <p:cNvPicPr preferRelativeResize="0"/>
          <p:nvPr/>
        </p:nvPicPr>
        <p:blipFill>
          <a:blip r:embed="rId3">
            <a:alphaModFix/>
          </a:blip>
          <a:stretch>
            <a:fillRect/>
          </a:stretch>
        </p:blipFill>
        <p:spPr>
          <a:xfrm>
            <a:off x="639725" y="1265075"/>
            <a:ext cx="4019650" cy="328628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311700" y="156725"/>
            <a:ext cx="8520600" cy="12768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Walter Washington’s Role in D.C. Home Rule History</a:t>
            </a:r>
            <a:endParaRPr/>
          </a:p>
        </p:txBody>
      </p:sp>
      <p:sp>
        <p:nvSpPr>
          <p:cNvPr id="90" name="Google Shape;90;p15"/>
          <p:cNvSpPr txBox="1"/>
          <p:nvPr/>
        </p:nvSpPr>
        <p:spPr>
          <a:xfrm>
            <a:off x="311700" y="1524275"/>
            <a:ext cx="4507800" cy="3249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Shaped the role of mayor in country's only district</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Created home rule governance</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Strong leadership and service to the residents of Washington, D.C.</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Paved the way for future leaders of D.C.</a:t>
            </a:r>
            <a:endParaRPr sz="2200">
              <a:solidFill>
                <a:srgbClr val="005C66"/>
              </a:solidFill>
              <a:latin typeface="Helvetica Neue"/>
              <a:ea typeface="Helvetica Neue"/>
              <a:cs typeface="Helvetica Neue"/>
              <a:sym typeface="Helvetica Neue"/>
            </a:endParaRPr>
          </a:p>
        </p:txBody>
      </p:sp>
      <p:pic>
        <p:nvPicPr>
          <p:cNvPr id="91" name="Google Shape;91;p15"/>
          <p:cNvPicPr preferRelativeResize="0"/>
          <p:nvPr/>
        </p:nvPicPr>
        <p:blipFill>
          <a:blip r:embed="rId3">
            <a:alphaModFix/>
          </a:blip>
          <a:stretch>
            <a:fillRect/>
          </a:stretch>
        </p:blipFill>
        <p:spPr>
          <a:xfrm>
            <a:off x="4899900" y="1706775"/>
            <a:ext cx="3932400" cy="2884301"/>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Who was Marion Barry?</a:t>
            </a:r>
            <a:endParaRPr/>
          </a:p>
        </p:txBody>
      </p:sp>
      <p:sp>
        <p:nvSpPr>
          <p:cNvPr id="97" name="Google Shape;97;p16"/>
          <p:cNvSpPr txBox="1"/>
          <p:nvPr/>
        </p:nvSpPr>
        <p:spPr>
          <a:xfrm>
            <a:off x="4499225" y="1644263"/>
            <a:ext cx="3943800" cy="26781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American politician and activist</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Member of D.C. School Board in 1971</a:t>
            </a:r>
            <a:endParaRPr sz="2400">
              <a:solidFill>
                <a:srgbClr val="005C66"/>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rgbClr val="005C66"/>
              </a:buClr>
              <a:buSzPts val="2400"/>
              <a:buFont typeface="Helvetica Neue"/>
              <a:buChar char="●"/>
            </a:pPr>
            <a:r>
              <a:rPr lang="en" sz="2400">
                <a:solidFill>
                  <a:srgbClr val="005C66"/>
                </a:solidFill>
                <a:latin typeface="Helvetica Neue"/>
                <a:ea typeface="Helvetica Neue"/>
                <a:cs typeface="Helvetica Neue"/>
                <a:sym typeface="Helvetica Neue"/>
              </a:rPr>
              <a:t>2nd and 4th mayor of Washington, D.C.</a:t>
            </a:r>
            <a:endParaRPr sz="2400">
              <a:solidFill>
                <a:srgbClr val="005C66"/>
              </a:solidFill>
              <a:latin typeface="Helvetica Neue"/>
              <a:ea typeface="Helvetica Neue"/>
              <a:cs typeface="Helvetica Neue"/>
              <a:sym typeface="Helvetica Neue"/>
            </a:endParaRPr>
          </a:p>
        </p:txBody>
      </p:sp>
      <p:pic>
        <p:nvPicPr>
          <p:cNvPr id="98" name="Google Shape;98;p16"/>
          <p:cNvPicPr preferRelativeResize="0"/>
          <p:nvPr/>
        </p:nvPicPr>
        <p:blipFill>
          <a:blip r:embed="rId3">
            <a:alphaModFix/>
          </a:blip>
          <a:stretch>
            <a:fillRect/>
          </a:stretch>
        </p:blipFill>
        <p:spPr>
          <a:xfrm>
            <a:off x="1141849" y="1121162"/>
            <a:ext cx="2856150" cy="37243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