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Helvetica Neue"/>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fntdata"/><Relationship Id="rId11" Type="http://schemas.openxmlformats.org/officeDocument/2006/relationships/slide" Target="slides/slide6.xml"/><Relationship Id="rId22" Type="http://schemas.openxmlformats.org/officeDocument/2006/relationships/font" Target="fonts/HelveticaNeue-boldItalic.fntdata"/><Relationship Id="rId10" Type="http://schemas.openxmlformats.org/officeDocument/2006/relationships/slide" Target="slides/slide5.xml"/><Relationship Id="rId21" Type="http://schemas.openxmlformats.org/officeDocument/2006/relationships/font" Target="fonts/HelveticaNeue-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HelveticaNeue-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f0fTq-_nDmzi_VIyQUam0OUWMtbpX9mY/view?usp=sharing" TargetMode="External"/><Relationship Id="rId3" Type="http://schemas.openxmlformats.org/officeDocument/2006/relationships/hyperlink" Target="https://drive.google.com/file/d/1is2iilKK-cW2FEceRlK7lQGbOrTgXuWM/view?usp=sharing" TargetMode="External"/><Relationship Id="rId4" Type="http://schemas.openxmlformats.org/officeDocument/2006/relationships/hyperlink" Target="https://drive.google.com/file/d/1bi5gmsmeoSWg75UnR-SjAYWxG9yv6INl/view?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Eleanor_Holmes_Norton_official_photo.jp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orton.house.gov/media-center/press-releases/norton-says-dc-statehood-cosponsors-represent-over-half-of-all-american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BukcTeRypq0"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lickr.com/photos/perspective/30101668380/"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7974?solr_nav%5Bid%5D=2d3925f06476690148e1&amp;solr_nav%5Bpage%5D=2&amp;solr_nav%5Boffset%5D=7"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ashingtoncitypaper.com/food/article/21035302/dc-judge-allows-save-our-vote-campaigners-to-collect-petition-signatures-despite-suit"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Muriel_Bowser_official_photo.jpg" TargetMode="External"/><Relationship Id="rId3" Type="http://schemas.openxmlformats.org/officeDocument/2006/relationships/hyperlink" Target="https://commons.wikimedia.org/wiki/File:Tom_Carper,_official_portrait,_112th_Congress.jpg" TargetMode="External"/><Relationship Id="rId4" Type="http://schemas.openxmlformats.org/officeDocument/2006/relationships/hyperlink" Target="https://commons.wikimedia.org/wiki/File:Eleanor_Holmes_Norton_official_photo.jp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Muriel_Bowser_official_photo.jp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fro.com/bowser-uses-holidays-to-advocate-for-statehood/"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Tom_Carper,_official_portrait,_112th_Congress.jp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51st.org/2013/05/07/senator-carpers-statement-on-dc-statehood/"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About this lesson</a:t>
            </a:r>
            <a:endParaRPr b="1">
              <a:solidFill>
                <a:schemeClr val="dk1"/>
              </a:solidFill>
            </a:endParaRPr>
          </a:p>
          <a:p>
            <a:pPr indent="0" lvl="0" marL="0" rtl="0" algn="l">
              <a:spcBef>
                <a:spcPts val="0"/>
              </a:spcBef>
              <a:spcAft>
                <a:spcPts val="0"/>
              </a:spcAft>
              <a:buNone/>
            </a:pPr>
            <a:r>
              <a:rPr lang="en">
                <a:solidFill>
                  <a:schemeClr val="dk1"/>
                </a:solidFill>
              </a:rPr>
              <a:t>In this lesson, students will identify political leaders who strongly supported or currently support statehood for Washington, D.C., including Muriel Bowser, Tom Carper, and Eleanor Holmes Norton.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Students . .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track their learning on a Leaders in Washington, D.C.'s Campaign for Statehood organizer.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write a quote that one of the political leaders could use in their campaign for D.C. Statehood.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Materials: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Leaders in Washington, D.C.’s Campaign for Statehood organizer (blank)</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3"/>
              </a:rPr>
              <a:t>Leaders in Washington, D.C.’s Campaign for Statehood organizer (completed)</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4"/>
              </a:rPr>
              <a:t>Campaign Quote Exit Ticket (blank)</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ELA Standards: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SL.3.1.d: Explain their own ideas and understanding in light of the discussion.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SL.3.1: Engage effectively in a range of collaborative discussions (one-on-one, in groups, and teacher-led) with diverse partners on </a:t>
            </a:r>
            <a:r>
              <a:rPr i="1" lang="en">
                <a:solidFill>
                  <a:schemeClr val="dk1"/>
                </a:solidFill>
              </a:rPr>
              <a:t>grade 3 topics and texts</a:t>
            </a:r>
            <a:r>
              <a:rPr lang="en">
                <a:solidFill>
                  <a:schemeClr val="dk1"/>
                </a:solidFill>
              </a:rPr>
              <a:t>, building on others' ideas and expressing their own clearly.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W.3.2.d: Provide a concluding statement or section.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W.3.2.b: Develop the topic with facts, definitions, and details.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RI.3.7: Use information gained from illustrations (e.g., maps, photographs) and the words in a text to demonstrate understanding of the text (e.g., where, when, why, and how key events occur).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RI.3.4: Determine the meaning of general academic and domain-specific words and phrases in a text relevant to a </a:t>
            </a:r>
            <a:r>
              <a:rPr i="1" lang="en">
                <a:solidFill>
                  <a:schemeClr val="dk1"/>
                </a:solidFill>
              </a:rPr>
              <a:t>grade 3 topic or subject area</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RI.3.3: Describe the relationship between a series of historical events, scientific ideas or concepts, or steps in technical procedures in a text, using language that pertains to time, sequence, and cause/effect.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DC Content Power Standards:  </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D2.Civ.14: Illustrate historical and contemporary means of changing society.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D2.His.2: Compare life in specific historical time periods to life today.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D2.His.3.3-5. Generate questions about individuals and groups who have shaped significant historical changes and continuities.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C3 Framework Indicators and Common Core Standards for Literacy in History/Social Studies: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3.2.3: Identify the different ways people in a community can influence their local government (e.g., by voting, running for office, testifying at hearings, or participating in meetings).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3.4.2: Construct a chronological explanation of key people and events that were important in shaping the character of Washington, D.C. during the 18th, 19th, and 20th centuries.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3.4.5: Identify and research outstanding statements of moral and civic principles made in Washington, D.C., as well as the leaders who delivered them, that contributed to the struggle to extend equal rights to all Americans (e.g., Lincoln and his second inaugural address, Frederick Douglass and his speech against lynching at the Metropolitan AME Church, Martin Luther King Jr. and his speeches at the Lincoln Memorial in 1957 and 1963, and Rodolfo “Corky” Gonzales at the Poor People’s March).</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e678331d82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e678331d82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“A third political leader with a strong commitment to statehood for D.C. is Congresswoman Eleanor Holmes Norton. Congresswoman Norton is the Delegate to the United States House of Representatives. She has been fighting for D.C. Statehood since 1991.</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Congresswoman Norton introduced the Washington, D.C. Admission Act in 2019 which would make Washington, D.C. the 51st State if passed.”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Congresswoman Eleanor Holmes Norton and the Washington, D.C. Admission Act on their Leaders in Washington, D.C.'s Campaign for Statehood organizer.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US House Office of Photography / Public domain</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e678331d82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e678331d82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“Let’s read a final quotation together from Congresswoman Norton.”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Read the quote aloud.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“Why is Congresswoman Norton disappointed? What is the work that needs to be done?”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Congresswoman Norton is disappointed because most Americans do not realize that citizens of D.C. do not have the same rights as citizens of states.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Making all Americans aware of the difference between D.C. and a state is the work that needs to be done.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Norton Says D.C. Statehood Cosponsors Represent Over Half of All Americans</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e678331d82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e678331d82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4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“Watch this campaign video for D.C. Statehood, which was created by Mayor Bowser’s office.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you watch the video, think about what it means to campaign for change.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How could this video inspire people to make a change?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How could this video impact the work of leaders like Mayor Bowser, Senator Carper and Representative Holmes?"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answers will vary.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Listening to the veteran in this video may inspire people to join in or support the campaign for D.C. Statehood.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more Americans support the campaign for D.C. Statehood, it could help political leaders like Mayor Bowser, Senator Carper and Representative Holmes achieve their goal of making Washington, D.C. a state.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DC Statehood</a:t>
            </a:r>
            <a:r>
              <a:rPr lang="en">
                <a:solidFill>
                  <a:schemeClr val="dk1"/>
                </a:solidFill>
              </a:rPr>
              <a:t>. DC Mayor's Office.</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e678331d82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e678331d82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4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Provide each student with a Campaign Quote Exit Ticket.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“Choose one of the political leaders from this lesson. Write a quote that they could use in their campaign for D.C. Statehood. Be sure that the quote relates to the leader’s beliefs.”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Collect exit tickets as formative assessment.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answers will vary.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Student-generated quotes should refer back to the idea that statehood is an important issue for the citizens of Washington, D.C.</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23.FourteenthStreet.WDC.26September2016.</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Elvert Barnes.</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an established classroom routine to pair students or use elbow partners.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“It took hundreds of years for Washington, D.C. to earn the right to home rule. The next step toward an independent government is statehood. Why is statehood an important issue for the citizens of Washington, D.C.?”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Record student responses on co-created anchor chart.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students to think about the differences between home rule and statehood.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Statehood is important to the citizens of Washington, D.C. because: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Congress will no longer have the ability to overrule D.C.’s laws.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Washington, D.C. will have a say in how its federal tax money is spent.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D.C. will have federal representation with the power to vote in the U.S. Congress.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i="1" lang="en">
                <a:solidFill>
                  <a:schemeClr val="dk1"/>
                </a:solidFill>
              </a:rPr>
              <a:t>Community Archives, DC Public Library</a:t>
            </a:r>
            <a:endParaRPr i="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e678331d82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e678331d82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“Let's talk about the word 'campaign.'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 campaign is an organized effort around making a change in society by letting the government know citizens want to see a change.”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Yvonne Brock, Yolanda Wade, and Deborah Powell in the Get Out to Register parade</a:t>
            </a:r>
            <a:r>
              <a:rPr lang="en">
                <a:solidFill>
                  <a:schemeClr val="dk1"/>
                </a:solidFill>
              </a:rPr>
              <a:t>. Historic Image Collection. DC Public Library.</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e678331d82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e678331d82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“Campaigning is about creating a change.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People may choose to campaign when they feel strongly about an issue and want to change it.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People might campaign to encourage politicians to support something, to change opinions on an issue, or to stop bad decisions from being made.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society, campaigns build movements to pressure the government to make a change.”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DC Judge allows save our vote campaigners to collect petition signatures despite suit</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e678331d82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e678331d82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“The campaign for D.C. statehood grows stronger as time passes.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Since the Home Rule Act of 1973, bills for D.C. Statehood have been introduced to Congress more than 12 times, but the U.S. Congress has voted against D.C. statehood every time.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this lesson, you will learn about three people who have become political leaders in the campaign for D.C. Statehood: Muriel Bowser, Tom Carper and Eleanor Holmes Norton.”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Provide students with a copy of Leaders in Washington, D.C.'s Campaign for Statehood organizer (blank).</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Refer to Leaders in Washington, D.C.'s Campaign for Statehood (for teacher reference) as needed.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District of Columbia Government / Public domain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3"/>
              </a:rPr>
              <a:t>United States Senate / Public domain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4"/>
              </a:rPr>
              <a:t>US House Office of Photography / Public domain</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e678331d82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e678331d82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“One political leader who is working for D.C. statehood is Muriel Bowser. She became the mayor of Washington, D.C. in 2015. Before becoming the mayor, she served as a member of the Washington, D.C. Council from 2007 to 2015.</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Mayor Bowser campaigns for D.C. statehood because she wants justice for the people of Washington, D.C. when it comes to representation in Congress.”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Muriel Bowser: Mayor of Washington, D.C. on their Leaders in Washington, D.C.'s Campaign for Statehood organizer.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District of Columbia Government / Public domain</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e678331d82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e678331d82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“This is a quote from Mayor Bowser. Let’s read the quotation together.”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Read the quote aloud.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“What is Mayor Bowser saying about D.C. statehood in this quotation? How does it represent her campaign for D.C. statehood?”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Mayor Bowser is determined to see a change in D.C.’s status during her lifetime.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means that she feels strongly about the need for Washington, D.C. to be recognized as a state.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D.C. was born without representation in Congress, and she wants to see that change.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Bowser Uses Holidays to Advocate for Statehood</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e678331d82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e678331d82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“Another political leader who stands out for supporting D. C. statehood is Tom Carper. He is a Senator from the state of Delaware.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Senator Carper led a group of senators in introducing a bill called the New Columbia Admission Act.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act would grant full statehood to Washington, D.C. and make it the 51st state. This would give D.C. citizens full representation in Congress.”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Senator Tom Carper on their Leaders in Washington, D.C.'s Campaign for Statehood organizer.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United States Senate / Public domain</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e678331d82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e678331d82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“This next quote is Senator Carper. Let’s read the quotation together."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Read the quote aloud.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“What is Senator Carper’s saying about the people of Washington, D.C.? How does this relate to his campaign for D.C. Statehood?”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students to share their thinking.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Senator Carper believes that the people of D.C. deserve a change.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Senator Carper believes that the people who live in Washington, D.C. deserve representation in Congress, just like people who live in States have.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order to gain representation in Congress, Washington, D.C. needs to become a state.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Senator Carper’s Statement on DC Statehood</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329025" y="288475"/>
            <a:ext cx="3751200" cy="40635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4500"/>
              <a:t>Leaders in Washington, D.C.'s Campaign for Statehood</a:t>
            </a:r>
            <a:endParaRPr sz="4500"/>
          </a:p>
        </p:txBody>
      </p:sp>
      <p:sp>
        <p:nvSpPr>
          <p:cNvPr id="38" name="Google Shape;38;p8"/>
          <p:cNvSpPr txBox="1"/>
          <p:nvPr/>
        </p:nvSpPr>
        <p:spPr>
          <a:xfrm>
            <a:off x="827471" y="4438950"/>
            <a:ext cx="27543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rgbClr val="005C66"/>
                </a:solidFill>
                <a:latin typeface="Helvetica Neue"/>
                <a:ea typeface="Helvetica Neue"/>
                <a:cs typeface="Helvetica Neue"/>
                <a:sym typeface="Helvetica Neue"/>
              </a:rPr>
              <a:t>Home Rule: Grade 3, Lesson 9</a:t>
            </a:r>
            <a:endParaRPr>
              <a:solidFill>
                <a:srgbClr val="005C66"/>
              </a:solidFill>
              <a:latin typeface="Helvetica Neue"/>
              <a:ea typeface="Helvetica Neue"/>
              <a:cs typeface="Helvetica Neue"/>
              <a:sym typeface="Helvetica Neue"/>
            </a:endParaRPr>
          </a:p>
        </p:txBody>
      </p:sp>
      <p:pic>
        <p:nvPicPr>
          <p:cNvPr id="39" name="Google Shape;39;p8"/>
          <p:cNvPicPr preferRelativeResize="0"/>
          <p:nvPr/>
        </p:nvPicPr>
        <p:blipFill>
          <a:blip r:embed="rId3">
            <a:alphaModFix/>
          </a:blip>
          <a:stretch>
            <a:fillRect/>
          </a:stretch>
        </p:blipFill>
        <p:spPr>
          <a:xfrm>
            <a:off x="4295350" y="1906525"/>
            <a:ext cx="4497550" cy="13009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ph type="title"/>
          </p:nvPr>
        </p:nvSpPr>
        <p:spPr>
          <a:xfrm>
            <a:off x="311700" y="156725"/>
            <a:ext cx="8520600" cy="12768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Congresswoman Eleanor Holmes Norton: Washington, DC Admission Act</a:t>
            </a:r>
            <a:endParaRPr/>
          </a:p>
        </p:txBody>
      </p:sp>
      <p:sp>
        <p:nvSpPr>
          <p:cNvPr id="101" name="Google Shape;101;p17"/>
          <p:cNvSpPr txBox="1"/>
          <p:nvPr/>
        </p:nvSpPr>
        <p:spPr>
          <a:xfrm>
            <a:off x="403300" y="1554200"/>
            <a:ext cx="5605800" cy="28599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D.C. Delegate to United States House of Representatives</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Has been fighting for D.C. Statehood since 1991</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Introduced the Washington, D.C. Admission Act in 2019 that would make Washington, D.C. the 51st State</a:t>
            </a:r>
            <a:endParaRPr sz="2200">
              <a:solidFill>
                <a:srgbClr val="005C66"/>
              </a:solidFill>
              <a:latin typeface="Helvetica Neue"/>
              <a:ea typeface="Helvetica Neue"/>
              <a:cs typeface="Helvetica Neue"/>
              <a:sym typeface="Helvetica Neue"/>
            </a:endParaRPr>
          </a:p>
        </p:txBody>
      </p:sp>
      <p:pic>
        <p:nvPicPr>
          <p:cNvPr id="102" name="Google Shape;102;p17"/>
          <p:cNvPicPr preferRelativeResize="0"/>
          <p:nvPr/>
        </p:nvPicPr>
        <p:blipFill>
          <a:blip r:embed="rId3">
            <a:alphaModFix/>
          </a:blip>
          <a:stretch>
            <a:fillRect/>
          </a:stretch>
        </p:blipFill>
        <p:spPr>
          <a:xfrm>
            <a:off x="6321725" y="1486850"/>
            <a:ext cx="2254425" cy="33816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8"/>
          <p:cNvSpPr txBox="1"/>
          <p:nvPr>
            <p:ph type="title"/>
          </p:nvPr>
        </p:nvSpPr>
        <p:spPr>
          <a:xfrm>
            <a:off x="311700" y="156725"/>
            <a:ext cx="8520600" cy="12768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Congresswoman Norton and the Campaign for D.C. Statehood</a:t>
            </a:r>
            <a:endParaRPr/>
          </a:p>
        </p:txBody>
      </p:sp>
      <p:sp>
        <p:nvSpPr>
          <p:cNvPr id="108" name="Google Shape;108;p18"/>
          <p:cNvSpPr txBox="1"/>
          <p:nvPr/>
        </p:nvSpPr>
        <p:spPr>
          <a:xfrm>
            <a:off x="5425200" y="1648600"/>
            <a:ext cx="3407100" cy="31032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Why is Congresswoman Norton disappointed?</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What is the work that needs to be done?</a:t>
            </a:r>
            <a:endParaRPr sz="2400">
              <a:solidFill>
                <a:srgbClr val="005C66"/>
              </a:solidFill>
              <a:latin typeface="Helvetica Neue"/>
              <a:ea typeface="Helvetica Neue"/>
              <a:cs typeface="Helvetica Neue"/>
              <a:sym typeface="Helvetica Neue"/>
            </a:endParaRPr>
          </a:p>
        </p:txBody>
      </p:sp>
      <p:sp>
        <p:nvSpPr>
          <p:cNvPr id="109" name="Google Shape;109;p18"/>
          <p:cNvSpPr/>
          <p:nvPr/>
        </p:nvSpPr>
        <p:spPr>
          <a:xfrm>
            <a:off x="387900" y="1546675"/>
            <a:ext cx="4883100" cy="2981700"/>
          </a:xfrm>
          <a:prstGeom prst="wedgeRoundRectCallout">
            <a:avLst>
              <a:gd fmla="val 21692" name="adj1"/>
              <a:gd fmla="val 56874"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“My greatest disappointment is that most Americans believe we already have all the rights of those living in the states. We have work to do.”</a:t>
            </a:r>
            <a:endParaRPr sz="2200"/>
          </a:p>
          <a:p>
            <a:pPr indent="0" lvl="0" marL="0" rtl="0" algn="l">
              <a:lnSpc>
                <a:spcPct val="115000"/>
              </a:lnSpc>
              <a:spcBef>
                <a:spcPts val="0"/>
              </a:spcBef>
              <a:spcAft>
                <a:spcPts val="0"/>
              </a:spcAft>
              <a:buNone/>
            </a:pPr>
            <a:r>
              <a:t/>
            </a:r>
            <a:endParaRPr sz="2200"/>
          </a:p>
          <a:p>
            <a:pPr indent="0" lvl="0" marL="0" rtl="0" algn="l">
              <a:lnSpc>
                <a:spcPct val="115000"/>
              </a:lnSpc>
              <a:spcBef>
                <a:spcPts val="0"/>
              </a:spcBef>
              <a:spcAft>
                <a:spcPts val="0"/>
              </a:spcAft>
              <a:buNone/>
            </a:pPr>
            <a:r>
              <a:rPr i="1" lang="en" sz="1800"/>
              <a:t>Congresswoman Eleanor Holmes Norton</a:t>
            </a:r>
            <a:endParaRPr i="1"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Campaigning for D.C. Statehood</a:t>
            </a:r>
            <a:endParaRPr/>
          </a:p>
        </p:txBody>
      </p:sp>
      <p:pic>
        <p:nvPicPr>
          <p:cNvPr id="115" name="Google Shape;115;p19"/>
          <p:cNvPicPr preferRelativeResize="0"/>
          <p:nvPr/>
        </p:nvPicPr>
        <p:blipFill>
          <a:blip r:embed="rId3">
            <a:alphaModFix/>
          </a:blip>
          <a:stretch>
            <a:fillRect/>
          </a:stretch>
        </p:blipFill>
        <p:spPr>
          <a:xfrm>
            <a:off x="1308888" y="1226475"/>
            <a:ext cx="6526225" cy="36547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Express Your Understanding</a:t>
            </a:r>
            <a:endParaRPr/>
          </a:p>
        </p:txBody>
      </p:sp>
      <p:sp>
        <p:nvSpPr>
          <p:cNvPr id="121" name="Google Shape;121;p20"/>
          <p:cNvSpPr/>
          <p:nvPr/>
        </p:nvSpPr>
        <p:spPr>
          <a:xfrm>
            <a:off x="422250" y="983325"/>
            <a:ext cx="8410200" cy="1572600"/>
          </a:xfrm>
          <a:prstGeom prst="wedgeRoundRectCallout">
            <a:avLst>
              <a:gd fmla="val 8691" name="adj1"/>
              <a:gd fmla="val 67094"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Choose one of the political leaders from this lesson. Write a quote that they could use in their campaign for D.C. Statehood.</a:t>
            </a:r>
            <a:endParaRPr sz="2200"/>
          </a:p>
          <a:p>
            <a:pPr indent="0" lvl="0" marL="0" rtl="0" algn="l">
              <a:lnSpc>
                <a:spcPct val="115000"/>
              </a:lnSpc>
              <a:spcBef>
                <a:spcPts val="0"/>
              </a:spcBef>
              <a:spcAft>
                <a:spcPts val="0"/>
              </a:spcAft>
              <a:buNone/>
            </a:pPr>
            <a:r>
              <a:t/>
            </a:r>
            <a:endParaRPr sz="2200"/>
          </a:p>
          <a:p>
            <a:pPr indent="0" lvl="0" marL="0" rtl="0" algn="l">
              <a:lnSpc>
                <a:spcPct val="115000"/>
              </a:lnSpc>
              <a:spcBef>
                <a:spcPts val="0"/>
              </a:spcBef>
              <a:spcAft>
                <a:spcPts val="0"/>
              </a:spcAft>
              <a:buNone/>
            </a:pPr>
            <a:r>
              <a:rPr lang="en" sz="2200"/>
              <a:t>Be sure that the quote relates to the leader’s belief.</a:t>
            </a:r>
            <a:endParaRPr sz="2200"/>
          </a:p>
        </p:txBody>
      </p:sp>
      <p:pic>
        <p:nvPicPr>
          <p:cNvPr id="122" name="Google Shape;122;p20"/>
          <p:cNvPicPr preferRelativeResize="0"/>
          <p:nvPr/>
        </p:nvPicPr>
        <p:blipFill>
          <a:blip r:embed="rId3">
            <a:alphaModFix/>
          </a:blip>
          <a:stretch>
            <a:fillRect/>
          </a:stretch>
        </p:blipFill>
        <p:spPr>
          <a:xfrm>
            <a:off x="877324" y="2689825"/>
            <a:ext cx="3694675" cy="21672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Let's Discuss</a:t>
            </a:r>
            <a:endParaRPr/>
          </a:p>
        </p:txBody>
      </p:sp>
      <p:sp>
        <p:nvSpPr>
          <p:cNvPr id="45" name="Google Shape;45;p9"/>
          <p:cNvSpPr/>
          <p:nvPr/>
        </p:nvSpPr>
        <p:spPr>
          <a:xfrm>
            <a:off x="311700" y="949575"/>
            <a:ext cx="8520600" cy="1622100"/>
          </a:xfrm>
          <a:prstGeom prst="wedgeRoundRectCallout">
            <a:avLst>
              <a:gd fmla="val 11962" name="adj1"/>
              <a:gd fmla="val 61614"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Why is statehood an important issue for the citizens of Washington, D.C.?</a:t>
            </a:r>
            <a:endParaRPr sz="2200"/>
          </a:p>
          <a:p>
            <a:pPr indent="0" lvl="0" marL="0" rtl="0" algn="l">
              <a:lnSpc>
                <a:spcPct val="115000"/>
              </a:lnSpc>
              <a:spcBef>
                <a:spcPts val="0"/>
              </a:spcBef>
              <a:spcAft>
                <a:spcPts val="0"/>
              </a:spcAft>
              <a:buNone/>
            </a:pPr>
            <a:r>
              <a:t/>
            </a:r>
            <a:endParaRPr sz="2200"/>
          </a:p>
          <a:p>
            <a:pPr indent="0" lvl="0" marL="0" rtl="0" algn="l">
              <a:lnSpc>
                <a:spcPct val="115000"/>
              </a:lnSpc>
              <a:spcBef>
                <a:spcPts val="0"/>
              </a:spcBef>
              <a:spcAft>
                <a:spcPts val="0"/>
              </a:spcAft>
              <a:buNone/>
            </a:pPr>
            <a:r>
              <a:rPr lang="en" sz="2200"/>
              <a:t>Think about the differences between home rule and statehood.</a:t>
            </a:r>
            <a:endParaRPr sz="2200"/>
          </a:p>
        </p:txBody>
      </p:sp>
      <p:pic>
        <p:nvPicPr>
          <p:cNvPr id="46" name="Google Shape;46;p9"/>
          <p:cNvPicPr preferRelativeResize="0"/>
          <p:nvPr/>
        </p:nvPicPr>
        <p:blipFill>
          <a:blip r:embed="rId3">
            <a:alphaModFix/>
          </a:blip>
          <a:stretch>
            <a:fillRect/>
          </a:stretch>
        </p:blipFill>
        <p:spPr>
          <a:xfrm>
            <a:off x="1212900" y="2941150"/>
            <a:ext cx="6718200" cy="19432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What is a Campaign?</a:t>
            </a:r>
            <a:endParaRPr/>
          </a:p>
        </p:txBody>
      </p:sp>
      <p:pic>
        <p:nvPicPr>
          <p:cNvPr id="52" name="Google Shape;52;p10"/>
          <p:cNvPicPr preferRelativeResize="0"/>
          <p:nvPr/>
        </p:nvPicPr>
        <p:blipFill>
          <a:blip r:embed="rId3">
            <a:alphaModFix/>
          </a:blip>
          <a:stretch>
            <a:fillRect/>
          </a:stretch>
        </p:blipFill>
        <p:spPr>
          <a:xfrm>
            <a:off x="1248800" y="1078325"/>
            <a:ext cx="2685025" cy="3781750"/>
          </a:xfrm>
          <a:prstGeom prst="rect">
            <a:avLst/>
          </a:prstGeom>
          <a:noFill/>
          <a:ln cap="flat" cmpd="sng" w="19050">
            <a:solidFill>
              <a:schemeClr val="dk2"/>
            </a:solidFill>
            <a:prstDash val="solid"/>
            <a:round/>
            <a:headEnd len="sm" w="sm" type="none"/>
            <a:tailEnd len="sm" w="sm" type="none"/>
          </a:ln>
        </p:spPr>
      </p:pic>
      <p:sp>
        <p:nvSpPr>
          <p:cNvPr id="53" name="Google Shape;53;p10"/>
          <p:cNvSpPr txBox="1"/>
          <p:nvPr/>
        </p:nvSpPr>
        <p:spPr>
          <a:xfrm>
            <a:off x="4495800" y="1676200"/>
            <a:ext cx="3509100" cy="2895300"/>
          </a:xfrm>
          <a:prstGeom prst="rect">
            <a:avLst/>
          </a:prstGeom>
          <a:solidFill>
            <a:srgbClr val="D9D9D9"/>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400"/>
              <a:t>Campaign:</a:t>
            </a:r>
            <a:endParaRPr b="1" sz="2400"/>
          </a:p>
          <a:p>
            <a:pPr indent="-368300" lvl="0" marL="457200" rtl="0" algn="l">
              <a:lnSpc>
                <a:spcPct val="115000"/>
              </a:lnSpc>
              <a:spcBef>
                <a:spcPts val="0"/>
              </a:spcBef>
              <a:spcAft>
                <a:spcPts val="0"/>
              </a:spcAft>
              <a:buSzPts val="2200"/>
              <a:buChar char="●"/>
            </a:pPr>
            <a:r>
              <a:rPr lang="en" sz="2200"/>
              <a:t>an organized effort around making a change in society</a:t>
            </a:r>
            <a:endParaRPr sz="2200"/>
          </a:p>
          <a:p>
            <a:pPr indent="-368300" lvl="0" marL="457200" rtl="0" algn="l">
              <a:lnSpc>
                <a:spcPct val="115000"/>
              </a:lnSpc>
              <a:spcBef>
                <a:spcPts val="0"/>
              </a:spcBef>
              <a:spcAft>
                <a:spcPts val="0"/>
              </a:spcAft>
              <a:buSzPts val="2200"/>
              <a:buChar char="●"/>
            </a:pPr>
            <a:r>
              <a:rPr lang="en" sz="2200"/>
              <a:t>citizens let the government know they want to see a change</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Campaign for Change</a:t>
            </a:r>
            <a:endParaRPr/>
          </a:p>
        </p:txBody>
      </p:sp>
      <p:sp>
        <p:nvSpPr>
          <p:cNvPr id="59" name="Google Shape;59;p11"/>
          <p:cNvSpPr txBox="1"/>
          <p:nvPr/>
        </p:nvSpPr>
        <p:spPr>
          <a:xfrm>
            <a:off x="311700" y="1101750"/>
            <a:ext cx="4260300" cy="36789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rgbClr val="005C66"/>
              </a:buClr>
              <a:buSzPts val="2000"/>
              <a:buFont typeface="Helvetica Neue"/>
              <a:buChar char="●"/>
            </a:pPr>
            <a:r>
              <a:rPr lang="en" sz="2000">
                <a:solidFill>
                  <a:srgbClr val="005C66"/>
                </a:solidFill>
                <a:latin typeface="Helvetica Neue"/>
                <a:ea typeface="Helvetica Neue"/>
                <a:cs typeface="Helvetica Neue"/>
                <a:sym typeface="Helvetica Neue"/>
              </a:rPr>
              <a:t>People choose to campaign when they feel strongly about an issue and want to change it</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Char char="●"/>
            </a:pPr>
            <a:r>
              <a:rPr lang="en" sz="2000">
                <a:solidFill>
                  <a:srgbClr val="005C66"/>
                </a:solidFill>
                <a:latin typeface="Helvetica Neue"/>
                <a:ea typeface="Helvetica Neue"/>
                <a:cs typeface="Helvetica Neue"/>
                <a:sym typeface="Helvetica Neue"/>
              </a:rPr>
              <a:t>People might campaign to:</a:t>
            </a:r>
            <a:endParaRPr sz="2000">
              <a:solidFill>
                <a:srgbClr val="005C66"/>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rgbClr val="005C66"/>
              </a:buClr>
              <a:buSzPts val="2000"/>
              <a:buFont typeface="Helvetica Neue"/>
              <a:buChar char="○"/>
            </a:pPr>
            <a:r>
              <a:rPr lang="en" sz="2000">
                <a:solidFill>
                  <a:srgbClr val="005C66"/>
                </a:solidFill>
                <a:latin typeface="Helvetica Neue"/>
                <a:ea typeface="Helvetica Neue"/>
                <a:cs typeface="Helvetica Neue"/>
                <a:sym typeface="Helvetica Neue"/>
              </a:rPr>
              <a:t>encourage politicians</a:t>
            </a:r>
            <a:endParaRPr sz="2000">
              <a:solidFill>
                <a:srgbClr val="005C66"/>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rgbClr val="005C66"/>
              </a:buClr>
              <a:buSzPts val="2000"/>
              <a:buFont typeface="Helvetica Neue"/>
              <a:buChar char="○"/>
            </a:pPr>
            <a:r>
              <a:rPr lang="en" sz="2000">
                <a:solidFill>
                  <a:srgbClr val="005C66"/>
                </a:solidFill>
                <a:latin typeface="Helvetica Neue"/>
                <a:ea typeface="Helvetica Neue"/>
                <a:cs typeface="Helvetica Neue"/>
                <a:sym typeface="Helvetica Neue"/>
              </a:rPr>
              <a:t>change opinions</a:t>
            </a:r>
            <a:endParaRPr sz="2000">
              <a:solidFill>
                <a:srgbClr val="005C66"/>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rgbClr val="005C66"/>
              </a:buClr>
              <a:buSzPts val="2000"/>
              <a:buFont typeface="Helvetica Neue"/>
              <a:buChar char="○"/>
            </a:pPr>
            <a:r>
              <a:rPr lang="en" sz="2000">
                <a:solidFill>
                  <a:srgbClr val="005C66"/>
                </a:solidFill>
                <a:latin typeface="Helvetica Neue"/>
                <a:ea typeface="Helvetica Neue"/>
                <a:cs typeface="Helvetica Neue"/>
                <a:sym typeface="Helvetica Neue"/>
              </a:rPr>
              <a:t>stop bad decisions</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Char char="●"/>
            </a:pPr>
            <a:r>
              <a:rPr lang="en" sz="2000">
                <a:solidFill>
                  <a:srgbClr val="005C66"/>
                </a:solidFill>
                <a:latin typeface="Helvetica Neue"/>
                <a:ea typeface="Helvetica Neue"/>
                <a:cs typeface="Helvetica Neue"/>
                <a:sym typeface="Helvetica Neue"/>
              </a:rPr>
              <a:t>Campaigns organize to build movements that pressure the government to make a change</a:t>
            </a:r>
            <a:endParaRPr sz="2000">
              <a:solidFill>
                <a:srgbClr val="005C66"/>
              </a:solidFill>
              <a:latin typeface="Helvetica Neue"/>
              <a:ea typeface="Helvetica Neue"/>
              <a:cs typeface="Helvetica Neue"/>
              <a:sym typeface="Helvetica Neue"/>
            </a:endParaRPr>
          </a:p>
        </p:txBody>
      </p:sp>
      <p:pic>
        <p:nvPicPr>
          <p:cNvPr id="60" name="Google Shape;60;p11"/>
          <p:cNvPicPr preferRelativeResize="0"/>
          <p:nvPr/>
        </p:nvPicPr>
        <p:blipFill>
          <a:blip r:embed="rId3">
            <a:alphaModFix/>
          </a:blip>
          <a:stretch>
            <a:fillRect/>
          </a:stretch>
        </p:blipFill>
        <p:spPr>
          <a:xfrm>
            <a:off x="4776725" y="1792976"/>
            <a:ext cx="4055574" cy="22964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2"/>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Campaign for D.C. Statehood</a:t>
            </a:r>
            <a:endParaRPr/>
          </a:p>
        </p:txBody>
      </p:sp>
      <p:sp>
        <p:nvSpPr>
          <p:cNvPr id="66" name="Google Shape;66;p12"/>
          <p:cNvSpPr txBox="1"/>
          <p:nvPr/>
        </p:nvSpPr>
        <p:spPr>
          <a:xfrm>
            <a:off x="4732150" y="1342825"/>
            <a:ext cx="3945900" cy="3218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400">
                <a:solidFill>
                  <a:srgbClr val="005C66"/>
                </a:solidFill>
                <a:latin typeface="Helvetica Neue"/>
                <a:ea typeface="Helvetica Neue"/>
                <a:cs typeface="Helvetica Neue"/>
                <a:sym typeface="Helvetica Neue"/>
              </a:rPr>
              <a:t>Political leaders in the campaign for D.C. Statehood:</a:t>
            </a:r>
            <a:endParaRPr sz="2400">
              <a:solidFill>
                <a:srgbClr val="005C66"/>
              </a:solidFill>
              <a:latin typeface="Helvetica Neue"/>
              <a:ea typeface="Helvetica Neue"/>
              <a:cs typeface="Helvetica Neue"/>
              <a:sym typeface="Helvetica Neue"/>
            </a:endParaRPr>
          </a:p>
          <a:p>
            <a:pPr indent="-381000" lvl="1" marL="914400" rtl="0" algn="l">
              <a:lnSpc>
                <a:spcPct val="115000"/>
              </a:lnSpc>
              <a:spcBef>
                <a:spcPts val="90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Muriel Bowser</a:t>
            </a:r>
            <a:endParaRPr sz="2400">
              <a:solidFill>
                <a:srgbClr val="005C66"/>
              </a:solidFill>
              <a:latin typeface="Helvetica Neue"/>
              <a:ea typeface="Helvetica Neue"/>
              <a:cs typeface="Helvetica Neue"/>
              <a:sym typeface="Helvetica Neue"/>
            </a:endParaRPr>
          </a:p>
          <a:p>
            <a:pPr indent="-381000" lvl="1" marL="9144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Tom Carper</a:t>
            </a:r>
            <a:endParaRPr sz="2400">
              <a:solidFill>
                <a:srgbClr val="005C66"/>
              </a:solidFill>
              <a:latin typeface="Helvetica Neue"/>
              <a:ea typeface="Helvetica Neue"/>
              <a:cs typeface="Helvetica Neue"/>
              <a:sym typeface="Helvetica Neue"/>
            </a:endParaRPr>
          </a:p>
          <a:p>
            <a:pPr indent="-381000" lvl="1" marL="9144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Eleanor Holmes Norton</a:t>
            </a:r>
            <a:endParaRPr sz="2400">
              <a:solidFill>
                <a:srgbClr val="005C66"/>
              </a:solidFill>
              <a:latin typeface="Helvetica Neue"/>
              <a:ea typeface="Helvetica Neue"/>
              <a:cs typeface="Helvetica Neue"/>
              <a:sym typeface="Helvetica Neue"/>
            </a:endParaRPr>
          </a:p>
        </p:txBody>
      </p:sp>
      <p:pic>
        <p:nvPicPr>
          <p:cNvPr id="67" name="Google Shape;67;p12"/>
          <p:cNvPicPr preferRelativeResize="0"/>
          <p:nvPr/>
        </p:nvPicPr>
        <p:blipFill>
          <a:blip r:embed="rId3">
            <a:alphaModFix/>
          </a:blip>
          <a:stretch>
            <a:fillRect/>
          </a:stretch>
        </p:blipFill>
        <p:spPr>
          <a:xfrm>
            <a:off x="857375" y="1043974"/>
            <a:ext cx="3342900" cy="3816101"/>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Muriel Bowser: Mayor of Washington, D.C.</a:t>
            </a:r>
            <a:endParaRPr/>
          </a:p>
        </p:txBody>
      </p:sp>
      <p:sp>
        <p:nvSpPr>
          <p:cNvPr id="73" name="Google Shape;73;p13"/>
          <p:cNvSpPr txBox="1"/>
          <p:nvPr/>
        </p:nvSpPr>
        <p:spPr>
          <a:xfrm>
            <a:off x="616500" y="1382875"/>
            <a:ext cx="4420500" cy="31032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Member of the Washington, D.C. Council from 2007 to 2015</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Became Mayor of Washington D.C. in 2015</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Wants justice for the people of Washington, D.C.</a:t>
            </a:r>
            <a:endParaRPr sz="2400">
              <a:solidFill>
                <a:srgbClr val="005C66"/>
              </a:solidFill>
              <a:latin typeface="Helvetica Neue"/>
              <a:ea typeface="Helvetica Neue"/>
              <a:cs typeface="Helvetica Neue"/>
              <a:sym typeface="Helvetica Neue"/>
            </a:endParaRPr>
          </a:p>
        </p:txBody>
      </p:sp>
      <p:pic>
        <p:nvPicPr>
          <p:cNvPr id="74" name="Google Shape;74;p13"/>
          <p:cNvPicPr preferRelativeResize="0"/>
          <p:nvPr/>
        </p:nvPicPr>
        <p:blipFill>
          <a:blip r:embed="rId3">
            <a:alphaModFix/>
          </a:blip>
          <a:stretch>
            <a:fillRect/>
          </a:stretch>
        </p:blipFill>
        <p:spPr>
          <a:xfrm>
            <a:off x="5355050" y="1004291"/>
            <a:ext cx="3144900" cy="3860357"/>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311700" y="156725"/>
            <a:ext cx="8520600" cy="12768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Mayor Bowser and the Campaign for D.C. Statehood</a:t>
            </a:r>
            <a:endParaRPr/>
          </a:p>
        </p:txBody>
      </p:sp>
      <p:sp>
        <p:nvSpPr>
          <p:cNvPr id="80" name="Google Shape;80;p14"/>
          <p:cNvSpPr txBox="1"/>
          <p:nvPr/>
        </p:nvSpPr>
        <p:spPr>
          <a:xfrm>
            <a:off x="4746700" y="1546675"/>
            <a:ext cx="3945900" cy="31032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What is Mayor Bowser saying about D.C. statehood in this quotation?</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How does it represent her campaign for D.C. statehood?</a:t>
            </a:r>
            <a:endParaRPr sz="2400">
              <a:solidFill>
                <a:srgbClr val="005C66"/>
              </a:solidFill>
              <a:latin typeface="Helvetica Neue"/>
              <a:ea typeface="Helvetica Neue"/>
              <a:cs typeface="Helvetica Neue"/>
              <a:sym typeface="Helvetica Neue"/>
            </a:endParaRPr>
          </a:p>
        </p:txBody>
      </p:sp>
      <p:sp>
        <p:nvSpPr>
          <p:cNvPr id="81" name="Google Shape;81;p14"/>
          <p:cNvSpPr/>
          <p:nvPr/>
        </p:nvSpPr>
        <p:spPr>
          <a:xfrm>
            <a:off x="596975" y="1622875"/>
            <a:ext cx="3858600" cy="2472000"/>
          </a:xfrm>
          <a:prstGeom prst="wedgeRoundRectCallout">
            <a:avLst>
              <a:gd fmla="val 24156" name="adj1"/>
              <a:gd fmla="val 62305"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200"/>
              <a:t>“I was born without representation, but I will not die without representation.”</a:t>
            </a:r>
            <a:endParaRPr sz="2200"/>
          </a:p>
          <a:p>
            <a:pPr indent="0" lvl="0" marL="0" rtl="0" algn="l">
              <a:lnSpc>
                <a:spcPct val="115000"/>
              </a:lnSpc>
              <a:spcBef>
                <a:spcPts val="0"/>
              </a:spcBef>
              <a:spcAft>
                <a:spcPts val="0"/>
              </a:spcAft>
              <a:buClr>
                <a:schemeClr val="dk1"/>
              </a:buClr>
              <a:buSzPts val="1100"/>
              <a:buFont typeface="Arial"/>
              <a:buNone/>
            </a:pPr>
            <a:r>
              <a:t/>
            </a:r>
            <a:endParaRPr sz="2200"/>
          </a:p>
          <a:p>
            <a:pPr indent="0" lvl="0" marL="0" rtl="0" algn="l">
              <a:lnSpc>
                <a:spcPct val="115000"/>
              </a:lnSpc>
              <a:spcBef>
                <a:spcPts val="0"/>
              </a:spcBef>
              <a:spcAft>
                <a:spcPts val="0"/>
              </a:spcAft>
              <a:buNone/>
            </a:pPr>
            <a:r>
              <a:rPr i="1" lang="en" sz="1800"/>
              <a:t>Mayor Muriel Bowser</a:t>
            </a:r>
            <a:endParaRPr i="1"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311700" y="156725"/>
            <a:ext cx="8520600" cy="12768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Senator Tom Carper: New Columbia Admission Act</a:t>
            </a:r>
            <a:endParaRPr/>
          </a:p>
        </p:txBody>
      </p:sp>
      <p:sp>
        <p:nvSpPr>
          <p:cNvPr id="87" name="Google Shape;87;p15"/>
          <p:cNvSpPr txBox="1"/>
          <p:nvPr/>
        </p:nvSpPr>
        <p:spPr>
          <a:xfrm>
            <a:off x="540300" y="1528800"/>
            <a:ext cx="4420500" cy="26781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Senator from Delaware</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Introduced the New Columbia Admission Act in 2019</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Would make Washington, D.C. the 51st State</a:t>
            </a:r>
            <a:endParaRPr sz="2400">
              <a:solidFill>
                <a:srgbClr val="005C66"/>
              </a:solidFill>
              <a:latin typeface="Helvetica Neue"/>
              <a:ea typeface="Helvetica Neue"/>
              <a:cs typeface="Helvetica Neue"/>
              <a:sym typeface="Helvetica Neue"/>
            </a:endParaRPr>
          </a:p>
        </p:txBody>
      </p:sp>
      <p:pic>
        <p:nvPicPr>
          <p:cNvPr id="88" name="Google Shape;88;p15"/>
          <p:cNvPicPr preferRelativeResize="0"/>
          <p:nvPr/>
        </p:nvPicPr>
        <p:blipFill>
          <a:blip r:embed="rId3">
            <a:alphaModFix/>
          </a:blip>
          <a:stretch>
            <a:fillRect/>
          </a:stretch>
        </p:blipFill>
        <p:spPr>
          <a:xfrm>
            <a:off x="5576675" y="1284505"/>
            <a:ext cx="2783400" cy="34987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311700" y="156725"/>
            <a:ext cx="8520600" cy="12768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Senator Carper and the Campaign for D.C. Statehood</a:t>
            </a:r>
            <a:endParaRPr/>
          </a:p>
        </p:txBody>
      </p:sp>
      <p:sp>
        <p:nvSpPr>
          <p:cNvPr id="94" name="Google Shape;94;p16"/>
          <p:cNvSpPr/>
          <p:nvPr/>
        </p:nvSpPr>
        <p:spPr>
          <a:xfrm>
            <a:off x="451375" y="1517700"/>
            <a:ext cx="4542900" cy="3217800"/>
          </a:xfrm>
          <a:prstGeom prst="wedgeRoundRectCallout">
            <a:avLst>
              <a:gd fmla="val 20382" name="adj1"/>
              <a:gd fmla="val 54542"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200"/>
              <a:t>”Washington, D.C. is not just a collection of government offices, monuments and museums; it is home to more than 600,000 people who work, study, raise families, and start businesses.”</a:t>
            </a:r>
            <a:endParaRPr sz="2200"/>
          </a:p>
          <a:p>
            <a:pPr indent="0" lvl="0" marL="0" rtl="0" algn="l">
              <a:lnSpc>
                <a:spcPct val="115000"/>
              </a:lnSpc>
              <a:spcBef>
                <a:spcPts val="0"/>
              </a:spcBef>
              <a:spcAft>
                <a:spcPts val="0"/>
              </a:spcAft>
              <a:buClr>
                <a:schemeClr val="dk1"/>
              </a:buClr>
              <a:buSzPts val="1100"/>
              <a:buFont typeface="Arial"/>
              <a:buNone/>
            </a:pPr>
            <a:r>
              <a:t/>
            </a:r>
            <a:endParaRPr sz="2200"/>
          </a:p>
          <a:p>
            <a:pPr indent="0" lvl="0" marL="0" rtl="0" algn="l">
              <a:lnSpc>
                <a:spcPct val="115000"/>
              </a:lnSpc>
              <a:spcBef>
                <a:spcPts val="0"/>
              </a:spcBef>
              <a:spcAft>
                <a:spcPts val="0"/>
              </a:spcAft>
              <a:buNone/>
            </a:pPr>
            <a:r>
              <a:rPr i="1" lang="en" sz="1800"/>
              <a:t>Senator Tom Carper</a:t>
            </a:r>
            <a:endParaRPr i="1" sz="1800"/>
          </a:p>
        </p:txBody>
      </p:sp>
      <p:sp>
        <p:nvSpPr>
          <p:cNvPr id="95" name="Google Shape;95;p16"/>
          <p:cNvSpPr txBox="1"/>
          <p:nvPr/>
        </p:nvSpPr>
        <p:spPr>
          <a:xfrm>
            <a:off x="5163000" y="1491600"/>
            <a:ext cx="3669300" cy="31032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What is Senator Carper’s saying about the people of Washington, D.C.?</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How does this relate to his campaign for D.C. Statehood?</a:t>
            </a:r>
            <a:endParaRPr sz="2400">
              <a:solidFill>
                <a:srgbClr val="005C66"/>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